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ADLaM Display"/>
      <p:regular r:id="rId48"/>
    </p:embeddedFont>
    <p:embeddedFont>
      <p:font typeface="Helvetica Neue Light"/>
      <p:regular r:id="rId49"/>
      <p:bold r:id="rId50"/>
      <p:italic r:id="rId51"/>
      <p:boldItalic r:id="rId52"/>
    </p:embeddedFont>
    <p:embeddedFont>
      <p:font typeface="Cambria Math"/>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92F950-1614-4F19-A1BA-BB6A39DBCEA6}">
  <a:tblStyle styleId="{2992F950-1614-4F19-A1BA-BB6A39DBCEA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ADLaMDisplay-regular.fntdata"/><Relationship Id="rId47" Type="http://schemas.openxmlformats.org/officeDocument/2006/relationships/slide" Target="slides/slide40.xml"/><Relationship Id="rId49" Type="http://schemas.openxmlformats.org/officeDocument/2006/relationships/font" Target="fonts/HelveticaNeue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Light-italic.fntdata"/><Relationship Id="rId50" Type="http://schemas.openxmlformats.org/officeDocument/2006/relationships/font" Target="fonts/HelveticaNeueLight-bold.fntdata"/><Relationship Id="rId53" Type="http://schemas.openxmlformats.org/officeDocument/2006/relationships/font" Target="fonts/CambriaMath-regular.fntdata"/><Relationship Id="rId52" Type="http://schemas.openxmlformats.org/officeDocument/2006/relationships/font" Target="fonts/HelveticaNeueLight-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b3ba2a0f58_2_11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3b3ba2a0f58_2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b3ba2a0f58_2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3b3ba2a0f58_2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94" name="Google Shape;294;g3b3ba2a0f58_2_23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b3ba2a0f58_2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3b3ba2a0f58_2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b3ba2a0f58_2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b3ba2a0f58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349" name="Google Shape;349;g3b3ba2a0f58_2_28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b3ba2a0f58_2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3b3ba2a0f58_2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b3ba2a0f58_2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3b3ba2a0f58_2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100"/>
              <a:buFont typeface="Arial"/>
              <a:buChar char="•"/>
            </a:pPr>
            <a:r>
              <a:rPr lang="en" sz="1300">
                <a:solidFill>
                  <a:srgbClr val="0A0A0A"/>
                </a:solidFill>
              </a:rPr>
              <a:t>Language Models use different decoding strategies to generate the best sequence such as:</a:t>
            </a:r>
            <a:endParaRPr/>
          </a:p>
          <a:p>
            <a:pPr indent="-342900" lvl="1" marL="800100" rtl="0" algn="l">
              <a:lnSpc>
                <a:spcPct val="100000"/>
              </a:lnSpc>
              <a:spcBef>
                <a:spcPts val="0"/>
              </a:spcBef>
              <a:spcAft>
                <a:spcPts val="0"/>
              </a:spcAft>
              <a:buSzPts val="1100"/>
              <a:buFont typeface="Arial"/>
              <a:buChar char="•"/>
            </a:pPr>
            <a:r>
              <a:rPr b="1" lang="en" sz="1300">
                <a:solidFill>
                  <a:srgbClr val="0A0A0A"/>
                </a:solidFill>
              </a:rPr>
              <a:t>Beam Search</a:t>
            </a:r>
            <a:endParaRPr/>
          </a:p>
          <a:p>
            <a:pPr indent="-342900" lvl="1" marL="800100" rtl="0" algn="l">
              <a:lnSpc>
                <a:spcPct val="100000"/>
              </a:lnSpc>
              <a:spcBef>
                <a:spcPts val="0"/>
              </a:spcBef>
              <a:spcAft>
                <a:spcPts val="0"/>
              </a:spcAft>
              <a:buSzPts val="1100"/>
              <a:buFont typeface="Arial"/>
              <a:buChar char="•"/>
            </a:pPr>
            <a:r>
              <a:rPr b="1" lang="en" sz="1300">
                <a:solidFill>
                  <a:srgbClr val="0A0A0A"/>
                </a:solidFill>
              </a:rPr>
              <a:t>Sampling + Filtering</a:t>
            </a:r>
            <a:endParaRPr/>
          </a:p>
          <a:p>
            <a:pPr indent="-228600" lvl="0" marL="457200" rtl="0" algn="l">
              <a:lnSpc>
                <a:spcPct val="100000"/>
              </a:lnSpc>
              <a:spcBef>
                <a:spcPts val="0"/>
              </a:spcBef>
              <a:spcAft>
                <a:spcPts val="0"/>
              </a:spcAft>
              <a:buSzPts val="1100"/>
              <a:buNone/>
            </a:pPr>
            <a:r>
              <a:t/>
            </a:r>
            <a:endParaRPr sz="1300">
              <a:solidFill>
                <a:srgbClr val="0A0A0A"/>
              </a:solidFill>
            </a:endParaRPr>
          </a:p>
          <a:p>
            <a:pPr indent="-342900" lvl="0" marL="342900" rtl="0" algn="l">
              <a:lnSpc>
                <a:spcPct val="100000"/>
              </a:lnSpc>
              <a:spcBef>
                <a:spcPts val="0"/>
              </a:spcBef>
              <a:spcAft>
                <a:spcPts val="0"/>
              </a:spcAft>
              <a:buSzPts val="1100"/>
              <a:buFont typeface="Arial"/>
              <a:buChar char="•"/>
            </a:pPr>
            <a:r>
              <a:rPr lang="en" sz="1300">
                <a:solidFill>
                  <a:srgbClr val="0A0A0A"/>
                </a:solidFill>
              </a:rPr>
              <a:t>Sampling + Filtering Strategy:</a:t>
            </a:r>
            <a:endParaRPr/>
          </a:p>
          <a:p>
            <a:pPr indent="-342900" lvl="1" marL="800100" rtl="0" algn="l">
              <a:lnSpc>
                <a:spcPct val="100000"/>
              </a:lnSpc>
              <a:spcBef>
                <a:spcPts val="0"/>
              </a:spcBef>
              <a:spcAft>
                <a:spcPts val="0"/>
              </a:spcAft>
              <a:buSzPts val="1100"/>
              <a:buFont typeface="Arial"/>
              <a:buChar char="•"/>
            </a:pPr>
            <a:r>
              <a:rPr b="1" lang="en" sz="1300">
                <a:solidFill>
                  <a:srgbClr val="0A0A0A"/>
                </a:solidFill>
              </a:rPr>
              <a:t>Sample</a:t>
            </a:r>
            <a:r>
              <a:rPr lang="en" sz="1300">
                <a:solidFill>
                  <a:srgbClr val="0A0A0A"/>
                </a:solidFill>
              </a:rPr>
              <a:t> “C” equations, </a:t>
            </a:r>
            <a:r>
              <a:rPr b="1" lang="en" sz="1300">
                <a:solidFill>
                  <a:srgbClr val="0A0A0A"/>
                </a:solidFill>
              </a:rPr>
              <a:t>Sort</a:t>
            </a:r>
            <a:r>
              <a:rPr lang="en" sz="1300">
                <a:solidFill>
                  <a:srgbClr val="0A0A0A"/>
                </a:solidFill>
              </a:rPr>
              <a:t> them based on their fitting performance, </a:t>
            </a:r>
            <a:r>
              <a:rPr b="1" lang="en" sz="1300">
                <a:solidFill>
                  <a:srgbClr val="0A0A0A"/>
                </a:solidFill>
              </a:rPr>
              <a:t>Refine</a:t>
            </a:r>
            <a:r>
              <a:rPr lang="en" sz="1300">
                <a:solidFill>
                  <a:srgbClr val="0A0A0A"/>
                </a:solidFill>
              </a:rPr>
              <a:t> constants for the best ones, and </a:t>
            </a:r>
            <a:r>
              <a:rPr b="1" lang="en" sz="1300">
                <a:solidFill>
                  <a:srgbClr val="0A0A0A"/>
                </a:solidFill>
              </a:rPr>
              <a:t>Output </a:t>
            </a:r>
            <a:r>
              <a:rPr lang="en" sz="1300">
                <a:solidFill>
                  <a:srgbClr val="0A0A0A"/>
                </a:solidFill>
              </a:rPr>
              <a:t>the sequence. </a:t>
            </a:r>
            <a:endParaRPr/>
          </a:p>
          <a:p>
            <a:pPr indent="-273050" lvl="0" marL="342900" rtl="0" algn="l">
              <a:lnSpc>
                <a:spcPct val="100000"/>
              </a:lnSpc>
              <a:spcBef>
                <a:spcPts val="0"/>
              </a:spcBef>
              <a:spcAft>
                <a:spcPts val="0"/>
              </a:spcAft>
              <a:buSzPts val="1100"/>
              <a:buFont typeface="Arial"/>
              <a:buNone/>
            </a:pPr>
            <a:r>
              <a:t/>
            </a:r>
            <a:endParaRPr sz="1300">
              <a:solidFill>
                <a:srgbClr val="0A0A0A"/>
              </a:solidFill>
            </a:endParaRPr>
          </a:p>
          <a:p>
            <a:pPr indent="-342900" lvl="0" marL="342900" rtl="0" algn="l">
              <a:lnSpc>
                <a:spcPct val="100000"/>
              </a:lnSpc>
              <a:spcBef>
                <a:spcPts val="0"/>
              </a:spcBef>
              <a:spcAft>
                <a:spcPts val="0"/>
              </a:spcAft>
              <a:buSzPts val="1100"/>
              <a:buFont typeface="Arial"/>
              <a:buChar char="•"/>
            </a:pPr>
            <a:r>
              <a:rPr lang="en" sz="1300">
                <a:solidFill>
                  <a:srgbClr val="0A0A0A"/>
                </a:solidFill>
              </a:rPr>
              <a:t>The </a:t>
            </a:r>
            <a:r>
              <a:rPr lang="en" sz="1300"/>
              <a:t>equation cannot be evaluated for its fitting performance until the entire sequence is generated.</a:t>
            </a:r>
            <a:r>
              <a:rPr lang="en" sz="1300">
                <a:solidFill>
                  <a:srgbClr val="0A0A0A"/>
                </a:solidFill>
              </a:rPr>
              <a:t> So, these strategies </a:t>
            </a:r>
            <a:r>
              <a:rPr b="1" i="1" lang="en" sz="1300">
                <a:solidFill>
                  <a:srgbClr val="0A0A0A"/>
                </a:solidFill>
              </a:rPr>
              <a:t>do not receive any feedback </a:t>
            </a:r>
            <a:r>
              <a:rPr lang="en" sz="1300">
                <a:solidFill>
                  <a:srgbClr val="0A0A0A"/>
                </a:solidFill>
              </a:rPr>
              <a:t>from the fitting performance during generation.</a:t>
            </a:r>
            <a:endParaRPr/>
          </a:p>
          <a:p>
            <a:pPr indent="-273050" lvl="0" marL="342900" rtl="0" algn="l">
              <a:lnSpc>
                <a:spcPct val="100000"/>
              </a:lnSpc>
              <a:spcBef>
                <a:spcPts val="0"/>
              </a:spcBef>
              <a:spcAft>
                <a:spcPts val="0"/>
              </a:spcAft>
              <a:buSzPts val="1100"/>
              <a:buFont typeface="Arial"/>
              <a:buNone/>
            </a:pPr>
            <a:r>
              <a:t/>
            </a:r>
            <a:endParaRPr sz="1300">
              <a:solidFill>
                <a:srgbClr val="0A0A0A"/>
              </a:solidFill>
            </a:endParaRPr>
          </a:p>
          <a:p>
            <a:pPr indent="-228600" lvl="0" marL="457200" rtl="0" algn="l">
              <a:lnSpc>
                <a:spcPct val="100000"/>
              </a:lnSpc>
              <a:spcBef>
                <a:spcPts val="0"/>
              </a:spcBef>
              <a:spcAft>
                <a:spcPts val="0"/>
              </a:spcAft>
              <a:buSzPts val="1100"/>
              <a:buNone/>
            </a:pPr>
            <a:r>
              <a:t/>
            </a:r>
            <a:endParaRPr sz="1300">
              <a:solidFill>
                <a:srgbClr val="0A0A0A"/>
              </a:solidFil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b3ba2a0f58_2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3b3ba2a0f58_2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b3ba2a0f58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3b3ba2a0f58_2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b3ba2a0f58_2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3b3ba2a0f58_2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batch of math functions and their corresponding numeric data observations (datapoints)</a:t>
            </a:r>
            <a:endParaRPr/>
          </a:p>
          <a:p>
            <a:pPr indent="-298450" lvl="0" marL="457200" rtl="0" algn="l">
              <a:lnSpc>
                <a:spcPct val="100000"/>
              </a:lnSpc>
              <a:spcBef>
                <a:spcPts val="0"/>
              </a:spcBef>
              <a:spcAft>
                <a:spcPts val="0"/>
              </a:spcAft>
              <a:buSzPts val="1100"/>
              <a:buChar char="●"/>
            </a:pPr>
            <a:r>
              <a:rPr lang="en"/>
              <a:t>Up to 10D inputs (here we just show 1D equations and data observations for simplicity)</a:t>
            </a:r>
            <a:endParaRPr/>
          </a:p>
          <a:p>
            <a:pPr indent="-298450" lvl="0" marL="457200" rtl="0" algn="l">
              <a:lnSpc>
                <a:spcPct val="100000"/>
              </a:lnSpc>
              <a:spcBef>
                <a:spcPts val="0"/>
              </a:spcBef>
              <a:spcAft>
                <a:spcPts val="0"/>
              </a:spcAft>
              <a:buSzPts val="1100"/>
              <a:buChar char="●"/>
            </a:pPr>
            <a:r>
              <a:rPr b="1" lang="en"/>
              <a:t>Numeric data observations are permutation invariant </a:t>
            </a:r>
            <a:r>
              <a:rPr lang="en"/>
              <a:t>🡪 so we </a:t>
            </a:r>
            <a:r>
              <a:rPr b="1" lang="en"/>
              <a:t>don’t need the position embedding in the numeric transformer encoder </a:t>
            </a:r>
            <a:r>
              <a:rPr lang="en"/>
              <a:t>(blue head)</a:t>
            </a:r>
            <a:endParaRPr/>
          </a:p>
          <a:p>
            <a:pPr indent="-298450" lvl="0" marL="457200" rtl="0" algn="l">
              <a:lnSpc>
                <a:spcPct val="100000"/>
              </a:lnSpc>
              <a:spcBef>
                <a:spcPts val="0"/>
              </a:spcBef>
              <a:spcAft>
                <a:spcPts val="0"/>
              </a:spcAft>
              <a:buSzPts val="1100"/>
              <a:buChar char="●"/>
            </a:pPr>
            <a:r>
              <a:rPr lang="en"/>
              <a:t>SNIP is jointly </a:t>
            </a:r>
            <a:r>
              <a:rPr b="1" lang="en"/>
              <a:t>trained on over 50 million paired examples</a:t>
            </a:r>
            <a:endParaRPr/>
          </a:p>
          <a:p>
            <a:pPr indent="-298450" lvl="0" marL="457200" rtl="0" algn="l">
              <a:lnSpc>
                <a:spcPct val="100000"/>
              </a:lnSpc>
              <a:spcBef>
                <a:spcPts val="0"/>
              </a:spcBef>
              <a:spcAft>
                <a:spcPts val="0"/>
              </a:spcAft>
              <a:buSzPts val="1100"/>
              <a:buChar char="●"/>
            </a:pPr>
            <a:r>
              <a:rPr lang="en"/>
              <a:t>In attention pooling in symbolic head , the ‘L’ disappear🡪 pooling over sequence length (max equation length)</a:t>
            </a:r>
            <a:endParaRPr/>
          </a:p>
          <a:p>
            <a:pPr indent="-298450" lvl="0" marL="457200" marR="0" rtl="0" algn="l">
              <a:lnSpc>
                <a:spcPct val="100000"/>
              </a:lnSpc>
              <a:spcBef>
                <a:spcPts val="0"/>
              </a:spcBef>
              <a:spcAft>
                <a:spcPts val="0"/>
              </a:spcAft>
              <a:buClr>
                <a:srgbClr val="000000"/>
              </a:buClr>
              <a:buSzPts val="1100"/>
              <a:buFont typeface="Arial"/>
              <a:buChar char="●"/>
            </a:pPr>
            <a:r>
              <a:rPr lang="en"/>
              <a:t>In attention pooling in numeric head , the ‘N’ disappear🡪 pooling over sequence length (# of numeric datapoints)</a:t>
            </a:r>
            <a:endParaRPr/>
          </a:p>
          <a:p>
            <a:pPr indent="-298450" lvl="0" marL="457200" rtl="0" algn="l">
              <a:lnSpc>
                <a:spcPct val="100000"/>
              </a:lnSpc>
              <a:spcBef>
                <a:spcPts val="0"/>
              </a:spcBef>
              <a:spcAft>
                <a:spcPts val="0"/>
              </a:spcAft>
              <a:buSzPts val="1100"/>
              <a:buChar char="●"/>
            </a:pPr>
            <a:r>
              <a:rPr lang="en"/>
              <a:t>Batch size = 256 🡪 pairs of (symbolic,numeric) samples at each batch</a:t>
            </a:r>
            <a:endParaRPr/>
          </a:p>
          <a:p>
            <a:pPr indent="-298450" lvl="0" marL="457200" rtl="0" algn="l">
              <a:lnSpc>
                <a:spcPct val="100000"/>
              </a:lnSpc>
              <a:spcBef>
                <a:spcPts val="0"/>
              </a:spcBef>
              <a:spcAft>
                <a:spcPts val="0"/>
              </a:spcAft>
              <a:buSzPts val="1100"/>
              <a:buChar char="●"/>
            </a:pPr>
            <a:r>
              <a:rPr lang="en"/>
              <a:t>Embedding Dimension at both symbolic and numeric heads 🡪 d_{emb}=512 </a:t>
            </a:r>
            <a:endParaRPr/>
          </a:p>
          <a:p>
            <a:pPr indent="-298450" lvl="0" marL="457200" rtl="0" algn="l">
              <a:lnSpc>
                <a:spcPct val="100000"/>
              </a:lnSpc>
              <a:spcBef>
                <a:spcPts val="0"/>
              </a:spcBef>
              <a:spcAft>
                <a:spcPts val="0"/>
              </a:spcAft>
              <a:buSzPts val="1100"/>
              <a:buChar char="●"/>
            </a:pPr>
            <a:r>
              <a:rPr lang="en"/>
              <a:t>L,N = 200 (maxlen of equation and # of data observations in numeric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b3ba2a0f58_2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3b3ba2a0f58_2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Contrastive learning representation</a:t>
            </a:r>
            <a:endParaRPr/>
          </a:p>
          <a:p>
            <a:pPr indent="-298450" lvl="0" marL="457200" marR="0" rtl="0" algn="l">
              <a:lnSpc>
                <a:spcPct val="100000"/>
              </a:lnSpc>
              <a:spcBef>
                <a:spcPts val="0"/>
              </a:spcBef>
              <a:spcAft>
                <a:spcPts val="0"/>
              </a:spcAft>
              <a:buClr>
                <a:srgbClr val="000000"/>
              </a:buClr>
              <a:buSzPts val="1100"/>
              <a:buFont typeface="Arial"/>
              <a:buChar char="●"/>
            </a:pPr>
            <a:r>
              <a:rPr lang="en"/>
              <a:t>Employs a contrastive objective align embeddings of corresponding symbolic-numeric pairs while distancing unrelated pairs</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marR="0" rtl="0" algn="l">
              <a:lnSpc>
                <a:spcPct val="100000"/>
              </a:lnSpc>
              <a:spcBef>
                <a:spcPts val="0"/>
              </a:spcBef>
              <a:spcAft>
                <a:spcPts val="0"/>
              </a:spcAft>
              <a:buClr>
                <a:srgbClr val="000000"/>
              </a:buClr>
              <a:buSzPts val="1100"/>
              <a:buFont typeface="Arial"/>
              <a:buNone/>
            </a:pPr>
            <a:r>
              <a:rPr lang="en"/>
              <a:t>Example:</a:t>
            </a:r>
            <a:endParaRPr/>
          </a:p>
          <a:p>
            <a:pPr indent="-298450" lvl="0" marL="457200" rtl="0" algn="l">
              <a:lnSpc>
                <a:spcPct val="100000"/>
              </a:lnSpc>
              <a:spcBef>
                <a:spcPts val="0"/>
              </a:spcBef>
              <a:spcAft>
                <a:spcPts val="0"/>
              </a:spcAft>
              <a:buSzPts val="1100"/>
              <a:buChar char="●"/>
            </a:pPr>
            <a:r>
              <a:rPr lang="en"/>
              <a:t>Sin(3x) and numeric observations are paired 🡪 as close as possible in the latent space</a:t>
            </a:r>
            <a:endParaRPr/>
          </a:p>
          <a:p>
            <a:pPr indent="-298450" lvl="0" marL="457200" rtl="0" algn="l">
              <a:lnSpc>
                <a:spcPct val="100000"/>
              </a:lnSpc>
              <a:spcBef>
                <a:spcPts val="0"/>
              </a:spcBef>
              <a:spcAft>
                <a:spcPts val="0"/>
              </a:spcAft>
              <a:buSzPts val="1100"/>
              <a:buChar char="●"/>
            </a:pPr>
            <a:r>
              <a:rPr lang="en"/>
              <a:t>1+exp(x) and the numeric function are not paired 🡪 as far as possible in the latent space</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b3ba2a0f58_2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3b3ba2a0f58_2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In science and engineering, discovering equations often involves educated hypothesis generation which comes from scientist expertise in specific domains. </a:t>
            </a:r>
            <a:endParaRPr/>
          </a:p>
          <a:p>
            <a:pPr indent="0" lvl="0" marL="0" marR="0" rtl="0" algn="l">
              <a:lnSpc>
                <a:spcPct val="100000"/>
              </a:lnSpc>
              <a:spcBef>
                <a:spcPts val="0"/>
              </a:spcBef>
              <a:spcAft>
                <a:spcPts val="0"/>
              </a:spcAft>
              <a:buClr>
                <a:srgbClr val="000000"/>
              </a:buClr>
              <a:buSzPts val="1100"/>
              <a:buFont typeface="Arial"/>
              <a:buNone/>
            </a:pPr>
            <a:r>
              <a:rPr lang="en"/>
              <a:t>For example, the relevant literature and domain knowledge is different when a biologist and a physicist want to propose a hypothesis in their respective fields.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However, incorporating such domain-specific knowledge into the equation discovery process is not straightforward. </a:t>
            </a:r>
            <a:endParaRPr/>
          </a:p>
          <a:p>
            <a:pPr indent="0" lvl="0" marL="0" marR="0" rtl="0" algn="l">
              <a:lnSpc>
                <a:spcPct val="100000"/>
              </a:lnSpc>
              <a:spcBef>
                <a:spcPts val="0"/>
              </a:spcBef>
              <a:spcAft>
                <a:spcPts val="0"/>
              </a:spcAft>
              <a:buClr>
                <a:srgbClr val="000000"/>
              </a:buClr>
              <a:buSzPts val="1100"/>
              <a:buFont typeface="Arial"/>
              <a:buNone/>
            </a:pPr>
            <a:r>
              <a:rPr lang="en"/>
              <a:t>We all know that in recent years, LLMs have shown emergent abilities in understanding vast amount of scientific literature, doing to some degree reasoning and problem-solving. So the idea here is that can we leverage these capabilities of LLMs in the process of scientific equation discovery? </a:t>
            </a:r>
            <a:endParaRPr/>
          </a:p>
          <a:p>
            <a:pPr indent="-228600" lvl="0" marL="457200" rtl="0" algn="l">
              <a:lnSpc>
                <a:spcPct val="100000"/>
              </a:lnSpc>
              <a:spcBef>
                <a:spcPts val="0"/>
              </a:spcBef>
              <a:spcAft>
                <a:spcPts val="0"/>
              </a:spcAft>
              <a:buSzPts val="1100"/>
              <a:buNone/>
            </a:pPr>
            <a:r>
              <a:t/>
            </a:r>
            <a:endParaRPr/>
          </a:p>
        </p:txBody>
      </p:sp>
      <p:sp>
        <p:nvSpPr>
          <p:cNvPr id="455" name="Google Shape;455;g3b3ba2a0f58_2_38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b3ba2a0f58_2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3b3ba2a0f58_2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rPr lang="en"/>
              <a:t>Scientific discovery is [Definition] </a:t>
            </a:r>
            <a:endParaRPr/>
          </a:p>
          <a:p>
            <a:pPr indent="-171450" lvl="0" marL="171450" rtl="0" algn="l">
              <a:lnSpc>
                <a:spcPct val="100000"/>
              </a:lnSpc>
              <a:spcBef>
                <a:spcPts val="0"/>
              </a:spcBef>
              <a:spcAft>
                <a:spcPts val="0"/>
              </a:spcAft>
              <a:buSzPts val="1100"/>
              <a:buFont typeface="Arial"/>
              <a:buChar char="-"/>
            </a:pPr>
            <a:r>
              <a:rPr lang="en"/>
              <a:t>Involves hypothesis generation, experimentation, validation, and theoretical reasoning.</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 Through the years and history of science, we have observed that the most intellectual and smart scientist as been focusing on the topic of “scientific discovery” 🡪 formulating and validating new concepts, laws and theories to explain what they observe in nature and universe!!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So this is a very challenging problem</a:t>
            </a:r>
            <a:endParaRPr/>
          </a:p>
          <a:p>
            <a:pPr indent="-228600" lvl="0" marL="457200" rtl="0" algn="l">
              <a:lnSpc>
                <a:spcPct val="100000"/>
              </a:lnSpc>
              <a:spcBef>
                <a:spcPts val="0"/>
              </a:spcBef>
              <a:spcAft>
                <a:spcPts val="0"/>
              </a:spcAft>
              <a:buSzPts val="1100"/>
              <a:buNone/>
            </a:pPr>
            <a:r>
              <a:t/>
            </a:r>
            <a:endParaRPr/>
          </a:p>
        </p:txBody>
      </p:sp>
      <p:sp>
        <p:nvSpPr>
          <p:cNvPr id="177" name="Google Shape;177;g3b3ba2a0f58_2_12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b3ba2a0f58_2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3b3ba2a0f58_2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Motivated by this idea and question, we proposed a new framework called LLM-SR which has three main modules.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First, hypothesis generation with LLM, where the LLM is prompted to generate educated hypotheses as a Python program, and then in the second module, these hypotheses are evaluated against data, and finally, we have an iterative refinement/evolution of these ideas to get better and better equations over iterations. I will discuss each of these modules in more details in the following slides.</a:t>
            </a:r>
            <a:endParaRPr/>
          </a:p>
        </p:txBody>
      </p:sp>
      <p:sp>
        <p:nvSpPr>
          <p:cNvPr id="481" name="Google Shape;481;g3b3ba2a0f58_2_4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b3ba2a0f58_2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3b3ba2a0f58_2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
        <p:nvSpPr>
          <p:cNvPr id="491" name="Google Shape;491;g3b3ba2a0f58_2_4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b3ba2a0f58_2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3b3ba2a0f58_2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That’s about how we design the framework. To evaluate LLM-SR, there is a difference with standard symbolic regression works.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symbolic regression works want to find an interpretable equation and they do not use any scientific knowledge. So we could evaluate them on standard benchmarks such as Feynman (which includes set of around 100 physic equations).</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However, since LLMs like GPT models have seen such equations in their training data, they can easily suggest them based on the problem specification. So to simulate the conditions for scientific discovery, we designed several benchmark problems in different scientific domains. And for all these cases, we either use a experical experimental setting without known governing equation, or we design new custom /arbitrary model components to make sure that the LLM can not trivially generate them from recitation. </a:t>
            </a:r>
            <a:endParaRPr/>
          </a:p>
          <a:p>
            <a:pPr indent="-228600" lvl="0" marL="457200" rtl="0" algn="l">
              <a:lnSpc>
                <a:spcPct val="100000"/>
              </a:lnSpc>
              <a:spcBef>
                <a:spcPts val="0"/>
              </a:spcBef>
              <a:spcAft>
                <a:spcPts val="0"/>
              </a:spcAft>
              <a:buSzPts val="1100"/>
              <a:buNone/>
            </a:pPr>
            <a:r>
              <a:t/>
            </a:r>
            <a:endParaRPr/>
          </a:p>
        </p:txBody>
      </p:sp>
      <p:sp>
        <p:nvSpPr>
          <p:cNvPr id="507" name="Google Shape;507;g3b3ba2a0f58_2_43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b3ba2a0f58_2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3b3ba2a0f58_2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516" name="Google Shape;516;g3b3ba2a0f58_2_44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b3ba2a0f58_2_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3b3ba2a0f58_2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525" name="Google Shape;525;g3b3ba2a0f58_2_45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b3ba2a0f58_2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3b3ba2a0f58_2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 sz="1100">
                <a:solidFill>
                  <a:srgbClr val="0F1419"/>
                </a:solidFill>
                <a:latin typeface="Arial"/>
                <a:ea typeface="Arial"/>
                <a:cs typeface="Arial"/>
                <a:sym typeface="Arial"/>
              </a:rPr>
              <a:t>Finding mathematical models and equations underlying scientific observations has been one of the fundamental tasks in the history of scientific discovery. LLMs, with their vast scientific knowledge, show great promise for this task</a:t>
            </a:r>
            <a:endParaRPr i="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 sz="1100">
                <a:solidFill>
                  <a:srgbClr val="0F1419"/>
                </a:solidFill>
                <a:latin typeface="Arial"/>
                <a:ea typeface="Arial"/>
                <a:cs typeface="Arial"/>
                <a:sym typeface="Arial"/>
              </a:rPr>
              <a:t>current benchmarks often rely on well-known textbook scientific laws for evaluation, which are mostly memorized by LLMs.</a:t>
            </a:r>
            <a:endParaRPr/>
          </a:p>
          <a:p>
            <a:pPr indent="-298450" lvl="0" marL="457200" marR="0" rtl="0" algn="l">
              <a:lnSpc>
                <a:spcPct val="100000"/>
              </a:lnSpc>
              <a:spcBef>
                <a:spcPts val="0"/>
              </a:spcBef>
              <a:spcAft>
                <a:spcPts val="0"/>
              </a:spcAft>
              <a:buClr>
                <a:srgbClr val="000000"/>
              </a:buClr>
              <a:buSzPts val="1100"/>
              <a:buFont typeface="Arial"/>
              <a:buChar char="●"/>
            </a:pPr>
            <a:r>
              <a:rPr lang="en" sz="1100">
                <a:latin typeface="Arial"/>
                <a:ea typeface="Arial"/>
                <a:cs typeface="Arial"/>
                <a:sym typeface="Arial"/>
              </a:rPr>
              <a:t>Provides new comprehensive set of datasets for equation discovery across various scientific domains! </a:t>
            </a:r>
            <a:r>
              <a:rPr b="1" lang="en" sz="1100">
                <a:latin typeface="Arial"/>
                <a:ea typeface="Arial"/>
                <a:cs typeface="Arial"/>
                <a:sym typeface="Arial"/>
              </a:rPr>
              <a:t>Focusing on the drive to innovate and discover instead of finding known solutions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b3ba2a0f58_2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3b3ba2a0f58_2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457200" rtl="0" algn="just">
              <a:lnSpc>
                <a:spcPct val="100000"/>
              </a:lnSpc>
              <a:spcBef>
                <a:spcPts val="0"/>
              </a:spcBef>
              <a:spcAft>
                <a:spcPts val="0"/>
              </a:spcAft>
              <a:buSzPts val="1100"/>
              <a:buFont typeface="Arial"/>
              <a:buChar char="•"/>
            </a:pPr>
            <a:r>
              <a:rPr b="1" i="0" lang="en" sz="1100">
                <a:solidFill>
                  <a:srgbClr val="C00000"/>
                </a:solidFill>
                <a:latin typeface="Arial"/>
                <a:ea typeface="Arial"/>
                <a:cs typeface="Arial"/>
                <a:sym typeface="Arial"/>
              </a:rPr>
              <a:t>LSR-Transform: </a:t>
            </a:r>
            <a:r>
              <a:rPr b="0" i="0" lang="en" sz="1100">
                <a:solidFill>
                  <a:srgbClr val="0F1419"/>
                </a:solidFill>
                <a:latin typeface="Arial"/>
                <a:ea typeface="Arial"/>
                <a:cs typeface="Arial"/>
                <a:sym typeface="Arial"/>
              </a:rPr>
              <a:t>transforms common physical models into less familiar mathematical representations</a:t>
            </a:r>
            <a:endParaRPr sz="1100">
              <a:solidFill>
                <a:srgbClr val="0F1419"/>
              </a:solidFill>
              <a:latin typeface="Arial"/>
              <a:ea typeface="Arial"/>
              <a:cs typeface="Arial"/>
              <a:sym typeface="Arial"/>
            </a:endParaRPr>
          </a:p>
          <a:p>
            <a:pPr indent="-457200" lvl="0" marL="457200" rtl="0" algn="just">
              <a:lnSpc>
                <a:spcPct val="100000"/>
              </a:lnSpc>
              <a:spcBef>
                <a:spcPts val="0"/>
              </a:spcBef>
              <a:spcAft>
                <a:spcPts val="0"/>
              </a:spcAft>
              <a:buSzPts val="1100"/>
              <a:buFont typeface="Arial"/>
              <a:buChar char="•"/>
            </a:pPr>
            <a:r>
              <a:rPr b="1" i="0" lang="en" sz="1100">
                <a:solidFill>
                  <a:srgbClr val="C00000"/>
                </a:solidFill>
                <a:latin typeface="Arial"/>
                <a:ea typeface="Arial"/>
                <a:cs typeface="Arial"/>
                <a:sym typeface="Arial"/>
              </a:rPr>
              <a:t>LSR-Synth: </a:t>
            </a:r>
            <a:r>
              <a:rPr b="0" i="0" lang="en" sz="1100">
                <a:solidFill>
                  <a:srgbClr val="0F1419"/>
                </a:solidFill>
                <a:latin typeface="Arial"/>
                <a:ea typeface="Arial"/>
                <a:cs typeface="Arial"/>
                <a:sym typeface="Arial"/>
              </a:rPr>
              <a:t>introduces synthetic, discovery-driven problems into scientific models, requiring data-driven reasoning</a:t>
            </a:r>
            <a:endParaRPr/>
          </a:p>
          <a:p>
            <a:pPr indent="-387350" lvl="0" marL="457200" rtl="0" algn="just">
              <a:lnSpc>
                <a:spcPct val="100000"/>
              </a:lnSpc>
              <a:spcBef>
                <a:spcPts val="0"/>
              </a:spcBef>
              <a:spcAft>
                <a:spcPts val="0"/>
              </a:spcAft>
              <a:buSzPts val="1100"/>
              <a:buFont typeface="Arial"/>
              <a:buNone/>
            </a:pPr>
            <a:r>
              <a:t/>
            </a:r>
            <a:endParaRPr b="0" i="0" sz="1100">
              <a:solidFill>
                <a:srgbClr val="0F1419"/>
              </a:solidFill>
              <a:latin typeface="Arial"/>
              <a:ea typeface="Arial"/>
              <a:cs typeface="Arial"/>
              <a:sym typeface="Arial"/>
            </a:endParaRPr>
          </a:p>
          <a:p>
            <a:pPr indent="-457200" lvl="0" marL="457200" rtl="0" algn="just">
              <a:lnSpc>
                <a:spcPct val="100000"/>
              </a:lnSpc>
              <a:spcBef>
                <a:spcPts val="0"/>
              </a:spcBef>
              <a:spcAft>
                <a:spcPts val="0"/>
              </a:spcAft>
              <a:buSzPts val="1100"/>
              <a:buFont typeface="Arial"/>
              <a:buChar char="•"/>
            </a:pPr>
            <a:r>
              <a:rPr b="1" lang="en" sz="1100">
                <a:latin typeface="Arial"/>
                <a:ea typeface="Arial"/>
                <a:cs typeface="Arial"/>
                <a:sym typeface="Arial"/>
              </a:rPr>
              <a:t>Even SOTA discovery models with strong LLM backbones still fail to discover mathematical relations for a scientific problem</a:t>
            </a:r>
            <a:r>
              <a:rPr lang="en" sz="1100">
                <a:latin typeface="Arial"/>
                <a:ea typeface="Arial"/>
                <a:cs typeface="Arial"/>
                <a:sym typeface="Arial"/>
              </a:rPr>
              <a:t>. Introducing a new dataset designed to leverage LLM capabilities toward driving innovation and discovery instead of finding known solutions is a step forward to enhance these discovery agents.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b3ba2a0f58_2_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3b3ba2a0f58_2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The evaluation testbed of LLM-SRBench employs dual metrics focus on </a:t>
            </a:r>
            <a:r>
              <a:rPr b="0" i="0" lang="en" sz="1200">
                <a:solidFill>
                  <a:schemeClr val="dk1"/>
                </a:solidFill>
                <a:latin typeface="Arial"/>
                <a:ea typeface="Arial"/>
                <a:cs typeface="Arial"/>
                <a:sym typeface="Arial"/>
              </a:rPr>
              <a:t>data fidelity (numeric accuracy/error) and symbolic accuracy with an LLM judge. </a:t>
            </a:r>
            <a:br>
              <a:rPr b="0" i="0" lang="en" sz="1200">
                <a:solidFill>
                  <a:schemeClr val="dk1"/>
                </a:solidFill>
                <a:latin typeface="Arial"/>
                <a:ea typeface="Arial"/>
                <a:cs typeface="Arial"/>
                <a:sym typeface="Arial"/>
              </a:rPr>
            </a:br>
            <a:r>
              <a:rPr b="0" i="0" lang="en" sz="1200">
                <a:solidFill>
                  <a:schemeClr val="dk1"/>
                </a:solidFill>
                <a:latin typeface="Arial"/>
                <a:ea typeface="Arial"/>
                <a:cs typeface="Arial"/>
                <a:sym typeface="Arial"/>
              </a:rPr>
              <a:t>For data fidelity, we use accuracy to tolerance and NMSE on both in-domain and OOD test sets to test generalizability. </a:t>
            </a:r>
            <a:br>
              <a:rPr b="0" i="0" lang="en" sz="1200">
                <a:solidFill>
                  <a:schemeClr val="dk1"/>
                </a:solidFill>
                <a:latin typeface="Arial"/>
                <a:ea typeface="Arial"/>
                <a:cs typeface="Arial"/>
                <a:sym typeface="Arial"/>
              </a:rPr>
            </a:br>
            <a:r>
              <a:rPr b="0" i="0" lang="en" sz="1200">
                <a:solidFill>
                  <a:schemeClr val="dk1"/>
                </a:solidFill>
                <a:latin typeface="Arial"/>
                <a:ea typeface="Arial"/>
                <a:cs typeface="Arial"/>
                <a:sym typeface="Arial"/>
              </a:rPr>
              <a:t>For symbolic accuracy, we use GPT4o as Judge which handles various hypothesis representations such as (expression, string, program) as well as mathematical equivalence beyond exact matching. </a:t>
            </a:r>
            <a:endParaRPr/>
          </a:p>
        </p:txBody>
      </p:sp>
      <p:sp>
        <p:nvSpPr>
          <p:cNvPr id="555" name="Google Shape;555;g3b3ba2a0f58_2_47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b3ba2a0f58_2_4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3b3ba2a0f58_2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lang="en" sz="1100">
                <a:latin typeface="Arial"/>
                <a:ea typeface="Arial"/>
                <a:cs typeface="Arial"/>
                <a:sym typeface="Arial"/>
              </a:rPr>
              <a:t>Even state-of-the-art discovery methods using strong LLM backbones only achieve ~31% symbolic accuracy on our benchmark</a:t>
            </a:r>
            <a:r>
              <a:rPr lang="en" sz="1100">
                <a:latin typeface="Arial"/>
                <a:ea typeface="Arial"/>
                <a:cs typeface="Arial"/>
                <a:sym typeface="Arial"/>
              </a:rPr>
              <a:t>, highlighting the challenging nature of scientific equation discovery!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b3ba2a0f58_2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3b3ba2a0f58_2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b3ba2a0f58_2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3b3ba2a0f58_2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93" name="Google Shape;193;g3b3ba2a0f58_2_13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b3ba2a0f58_2_5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3b3ba2a0f58_2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b3ba2a0f58_2_5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3b3ba2a0f58_2_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We discussed about the drawbacks of current methods, let us see with an example of how traditional methods and LLM-based methods produce features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Traditional methods randomly combine different features without considering their underlying meaning and create new features like ‘autofe1’, 2… that do not convey anything.</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On the other hand, LLM uses its domain knowledge to produce meaningful features. But what next? How can we refine the outputs, or how do we understand that this generated output is actually useful for the  underlying predictive task.</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Question: Can we efficiently steer LLM outputs toward global optima while leveraging its prior knowledge?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As a solution to this:</a:t>
            </a:r>
            <a:endParaRPr/>
          </a:p>
        </p:txBody>
      </p:sp>
      <p:sp>
        <p:nvSpPr>
          <p:cNvPr id="604" name="Google Shape;604;g3b3ba2a0f58_2_5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b3ba2a0f58_2_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3b3ba2a0f58_2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Font typeface="Arial"/>
              <a:buNone/>
            </a:pPr>
            <a:r>
              <a:t/>
            </a:r>
            <a:endParaRPr/>
          </a:p>
        </p:txBody>
      </p:sp>
      <p:sp>
        <p:nvSpPr>
          <p:cNvPr id="624" name="Google Shape;624;g3b3ba2a0f58_2_54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b3ba2a0f58_2_5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3b3ba2a0f58_2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633" name="Google Shape;633;g3b3ba2a0f58_2_5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b3ba2a0f58_2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3b3ba2a0f58_2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We discussed about the drawbacks of current methods, let us see with an example of how traditional methods and LLM-based methods produce features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Traditional methods randomly combine different features without considering their underlying meaning and create new features like ‘autofe1’, 2… that do not convey anything.</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On the other hand, LLM uses its domain knowledge to produce meaningful features. But what next? How can we refine the outputs, or how do we understand that this generated output is actually useful for the  underlying predictive task.</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Question: Can we efficiently steer LLM outputs toward global optima while leveraging its prior knowledge?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As a solution to this:</a:t>
            </a:r>
            <a:endParaRPr/>
          </a:p>
        </p:txBody>
      </p:sp>
      <p:sp>
        <p:nvSpPr>
          <p:cNvPr id="737" name="Google Shape;737;g3b3ba2a0f58_2_65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b3ba2a0f58_2_6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3b3ba2a0f58_2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
              <a:t>Marie Curie’s discovery of radium and polonium and Onnes’s identification of superconductivity relied on heavy trial and error processes, individual expertise and scientific theories.</a:t>
            </a:r>
            <a:endParaRPr/>
          </a:p>
          <a:p>
            <a:pPr indent="-298450" lvl="0" marL="457200" rtl="0" algn="l">
              <a:lnSpc>
                <a:spcPct val="100000"/>
              </a:lnSpc>
              <a:spcBef>
                <a:spcPts val="0"/>
              </a:spcBef>
              <a:spcAft>
                <a:spcPts val="0"/>
              </a:spcAft>
              <a:buSzPts val="1100"/>
              <a:buChar char="●"/>
            </a:pPr>
            <a:r>
              <a:rPr b="0" i="0" lang="en" sz="1800" u="none" strike="noStrike">
                <a:latin typeface="Arial"/>
                <a:ea typeface="Arial"/>
                <a:cs typeface="Arial"/>
                <a:sym typeface="Arial"/>
              </a:rPr>
              <a:t>Initially, the confirmation of new materials was primarily achieved through experimentation (such as Madame Curie’s discovery of new elements), which entailed substantial costs and numerous trials. Subsequently, theoretical paradigms were introduced, predicting physical properties that were later experimentally verified (for instance, the prediction and validation of semiconductors). </a:t>
            </a:r>
            <a:endParaRPr/>
          </a:p>
          <a:p>
            <a:pPr indent="-298450" lvl="0" marL="457200" rtl="0" algn="l">
              <a:lnSpc>
                <a:spcPct val="100000"/>
              </a:lnSpc>
              <a:spcBef>
                <a:spcPts val="0"/>
              </a:spcBef>
              <a:spcAft>
                <a:spcPts val="0"/>
              </a:spcAft>
              <a:buSzPts val="1100"/>
              <a:buChar char="●"/>
            </a:pPr>
            <a:r>
              <a:rPr b="0" i="0" lang="en" sz="1800" u="none" strike="noStrike">
                <a:latin typeface="Arial"/>
                <a:ea typeface="Arial"/>
                <a:cs typeface="Arial"/>
                <a:sym typeface="Arial"/>
              </a:rPr>
              <a:t>With the advancement of computer technology and the enhancement of computational ability, high-throughput computational methods have become a significant avenue for the discovery of new materials. Ultimately, as the latest generation of technology, AI methods can efficiently generate and screen new functional materials by elucidating the hidden correlations between crystal structures and properties, thereby accelerating the discovery of new materials.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Having said that, lets look at a fundamental question: </a:t>
            </a:r>
            <a:r>
              <a:rPr b="1" lang="en"/>
              <a:t>Why is there a need to automate decision-making tasks?</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As data continues to expand in size and diversity, traditional methods of analysis, such as manual data inspection, often fall short. These approaches struggle to handle the sheer amount of data, as well as the complex relationships and patterns within it. Furthermore, the dynamic nature of modern datasets—let’s take an example of our class student list, the students in the list has changed from what it was before the first class—making it difficult for static models to remain relevant and accurate over time; thus, needing constant changes.</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This is where Artificial Intelligence (AI) comes in. AI provides a powerful, automated solution for managing and making decisions based on tabular data.</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AI has traditionally focused on a </a:t>
            </a:r>
            <a:r>
              <a:rPr b="1" lang="en"/>
              <a:t>model-centric approach</a:t>
            </a:r>
            <a:r>
              <a:rPr lang="en"/>
              <a:t>, where the primary emphasis is placed on improving algorithms for optimal performance. This approach has driven much of the research in AI, with the assumption that better models automatically lead to better outcomes. However, the </a:t>
            </a:r>
            <a:r>
              <a:rPr b="1" lang="en"/>
              <a:t>data-centric approach</a:t>
            </a:r>
            <a:r>
              <a:rPr lang="en"/>
              <a:t> has become increasingly important, as the most time-consuming and labor-intensive aspect of building successful AI systems is often the preparation and management of data.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b3ba2a0f58_2_6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3b3ba2a0f58_2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As the demand for novel materials continues to grow, traditional material discovery methods are slow and labor intensive, unable to keep up with the pace of technological advancements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AI facilitates efficient identification of patterns in data to generate new materials by elucidating the hidden correlations between properties and crystal structures.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The use of machine learning in material science like forecasting mechanical properties has sped up discovery and development of materials.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b3ba2a0f58_2_6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3b3ba2a0f58_2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Like I said, we use an LLM-driven iterative refinement framework to improve feature discovery.</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
              <a:t>Our pipeline broadly consists of four parts:</a:t>
            </a:r>
            <a:endParaRPr/>
          </a:p>
          <a:p>
            <a:pPr indent="-228600" lvl="0" marL="457200" rtl="0" algn="l">
              <a:lnSpc>
                <a:spcPct val="100000"/>
              </a:lnSpc>
              <a:spcBef>
                <a:spcPts val="0"/>
              </a:spcBef>
              <a:spcAft>
                <a:spcPts val="0"/>
              </a:spcAft>
              <a:buSzPts val="1100"/>
              <a:buFont typeface="Arial"/>
              <a:buNone/>
            </a:pPr>
            <a:r>
              <a:t/>
            </a:r>
            <a:endParaRPr/>
          </a:p>
          <a:p>
            <a:pPr indent="-298450" lvl="0" marL="457200" rtl="0" algn="l">
              <a:lnSpc>
                <a:spcPct val="100000"/>
              </a:lnSpc>
              <a:spcBef>
                <a:spcPts val="0"/>
              </a:spcBef>
              <a:spcAft>
                <a:spcPts val="0"/>
              </a:spcAft>
              <a:buSzPts val="1100"/>
              <a:buFont typeface="Arial"/>
              <a:buChar char="-"/>
            </a:pPr>
            <a:r>
              <a:rPr lang="en"/>
              <a:t>Hypothesis Generation that has an LLM at its core to generate new feature optimization programs. It does so with the help of an input prompt. It returns the new features in the form of a Python program.</a:t>
            </a:r>
            <a:endParaRPr/>
          </a:p>
          <a:p>
            <a:pPr indent="-228600" lvl="0" marL="457200" rtl="0" algn="l">
              <a:lnSpc>
                <a:spcPct val="100000"/>
              </a:lnSpc>
              <a:spcBef>
                <a:spcPts val="0"/>
              </a:spcBef>
              <a:spcAft>
                <a:spcPts val="0"/>
              </a:spcAft>
              <a:buSzPts val="1100"/>
              <a:buFont typeface="Arial"/>
              <a:buNone/>
            </a:pPr>
            <a:r>
              <a:t/>
            </a:r>
            <a:endParaRPr/>
          </a:p>
          <a:p>
            <a:pPr indent="-298450" lvl="0" marL="457200" rtl="0" algn="l">
              <a:lnSpc>
                <a:spcPct val="100000"/>
              </a:lnSpc>
              <a:spcBef>
                <a:spcPts val="0"/>
              </a:spcBef>
              <a:spcAft>
                <a:spcPts val="0"/>
              </a:spcAft>
              <a:buSzPts val="1100"/>
              <a:buFont typeface="Arial"/>
              <a:buChar char="-"/>
            </a:pPr>
            <a:r>
              <a:rPr lang="en"/>
              <a:t>Next, is the Feature Engineering part where the LLM-generated program is applied to the original data to augment it with the newly discovered features.</a:t>
            </a:r>
            <a:endParaRPr/>
          </a:p>
          <a:p>
            <a:pPr indent="-228600" lvl="0" marL="457200" rtl="0" algn="l">
              <a:lnSpc>
                <a:spcPct val="100000"/>
              </a:lnSpc>
              <a:spcBef>
                <a:spcPts val="0"/>
              </a:spcBef>
              <a:spcAft>
                <a:spcPts val="0"/>
              </a:spcAft>
              <a:buSzPts val="1100"/>
              <a:buFont typeface="Arial"/>
              <a:buNone/>
            </a:pPr>
            <a:r>
              <a:t/>
            </a:r>
            <a:endParaRPr/>
          </a:p>
          <a:p>
            <a:pPr indent="-298450" lvl="0" marL="457200" rtl="0" algn="l">
              <a:lnSpc>
                <a:spcPct val="100000"/>
              </a:lnSpc>
              <a:spcBef>
                <a:spcPts val="0"/>
              </a:spcBef>
              <a:spcAft>
                <a:spcPts val="0"/>
              </a:spcAft>
              <a:buSzPts val="1100"/>
              <a:buFont typeface="Arial"/>
              <a:buChar char="-"/>
            </a:pPr>
            <a:r>
              <a:rPr lang="en"/>
              <a:t>After modifying the dataset, we train and evaluate an ML model on it with the performance score acting as a proxy to the quality of features.</a:t>
            </a:r>
            <a:endParaRPr/>
          </a:p>
          <a:p>
            <a:pPr indent="-228600" lvl="0" marL="457200" rtl="0" algn="l">
              <a:lnSpc>
                <a:spcPct val="100000"/>
              </a:lnSpc>
              <a:spcBef>
                <a:spcPts val="0"/>
              </a:spcBef>
              <a:spcAft>
                <a:spcPts val="0"/>
              </a:spcAft>
              <a:buSzPts val="1100"/>
              <a:buFont typeface="Arial"/>
              <a:buNone/>
            </a:pPr>
            <a:r>
              <a:t/>
            </a:r>
            <a:endParaRPr/>
          </a:p>
          <a:p>
            <a:pPr indent="-298450" lvl="0" marL="457200" rtl="0" algn="l">
              <a:lnSpc>
                <a:spcPct val="100000"/>
              </a:lnSpc>
              <a:spcBef>
                <a:spcPts val="0"/>
              </a:spcBef>
              <a:spcAft>
                <a:spcPts val="0"/>
              </a:spcAft>
              <a:buSzPts val="1100"/>
              <a:buFont typeface="Arial"/>
              <a:buChar char="-"/>
            </a:pPr>
            <a:r>
              <a:rPr lang="en"/>
              <a:t>Finally, we store these generated features along with their scores in a memory buffer that is then used to sample programs as in-context examples to guide future discoveries.</a:t>
            </a:r>
            <a:endParaRPr/>
          </a:p>
          <a:p>
            <a:pPr indent="-228600" lvl="0" marL="457200" rtl="0" algn="l">
              <a:lnSpc>
                <a:spcPct val="100000"/>
              </a:lnSpc>
              <a:spcBef>
                <a:spcPts val="0"/>
              </a:spcBef>
              <a:spcAft>
                <a:spcPts val="0"/>
              </a:spcAft>
              <a:buSzPts val="1100"/>
              <a:buFont typeface="Arial"/>
              <a:buNone/>
            </a:pPr>
            <a:r>
              <a:t/>
            </a:r>
            <a:endParaRPr/>
          </a:p>
          <a:p>
            <a:pPr indent="0" lvl="0" marL="158750" rtl="0" algn="l">
              <a:lnSpc>
                <a:spcPct val="100000"/>
              </a:lnSpc>
              <a:spcBef>
                <a:spcPts val="0"/>
              </a:spcBef>
              <a:spcAft>
                <a:spcPts val="0"/>
              </a:spcAft>
              <a:buSzPts val="1100"/>
              <a:buFont typeface="Arial"/>
              <a:buNone/>
            </a:pPr>
            <a:r>
              <a:rPr lang="en"/>
              <a:t>Let’s look into the details of each of these components.</a:t>
            </a:r>
            <a:endParaRPr/>
          </a:p>
        </p:txBody>
      </p:sp>
      <p:sp>
        <p:nvSpPr>
          <p:cNvPr id="786" name="Google Shape;786;g3b3ba2a0f58_2_69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b3ba2a0f58_2_7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3b3ba2a0f58_2_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
        <p:nvSpPr>
          <p:cNvPr id="794" name="Google Shape;794;g3b3ba2a0f58_2_70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b3ba2a0f58_2_7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3b3ba2a0f58_2_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b3ba2a0f58_2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3b3ba2a0f58_2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It’s important to highlight the last two evaluation metrics: (1) alignment with scientific principles, and (2) novelty metrics (comparing generated hypothesis with information retrieved)</a:t>
            </a:r>
            <a:endParaRPr/>
          </a:p>
        </p:txBody>
      </p:sp>
      <p:sp>
        <p:nvSpPr>
          <p:cNvPr id="204" name="Google Shape;204;g3b3ba2a0f58_2_1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b3ba2a0f58_2_7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3b3ba2a0f58_2_7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b3ba2a0f58_2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3b3ba2a0f58_2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t>LLM agents don’t just analyze text—they </a:t>
            </a:r>
            <a:r>
              <a:rPr b="1" lang="en" sz="1200"/>
              <a:t>create and experiment</a:t>
            </a:r>
            <a:r>
              <a:rPr lang="en" sz="1200"/>
              <a:t> using </a:t>
            </a:r>
            <a:r>
              <a:rPr b="1" lang="en" sz="1200"/>
              <a:t>scientific knowledge and programming execution</a:t>
            </a:r>
            <a:r>
              <a:rPr lang="en" sz="1200"/>
              <a:t>:</a:t>
            </a:r>
            <a:endParaRPr/>
          </a:p>
          <a:p>
            <a:pPr indent="-228600" lvl="0" marL="457200" rtl="0" algn="l">
              <a:lnSpc>
                <a:spcPct val="100000"/>
              </a:lnSpc>
              <a:spcBef>
                <a:spcPts val="0"/>
              </a:spcBef>
              <a:spcAft>
                <a:spcPts val="0"/>
              </a:spcAft>
              <a:buSzPts val="1100"/>
              <a:buNone/>
            </a:pPr>
            <a:r>
              <a:t/>
            </a:r>
            <a:endParaRPr/>
          </a:p>
        </p:txBody>
      </p:sp>
      <p:sp>
        <p:nvSpPr>
          <p:cNvPr id="212" name="Google Shape;212;g3b3ba2a0f58_2_15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b3ba2a0f58_2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b3ba2a0f58_2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t>AI agent can </a:t>
            </a:r>
            <a:r>
              <a:rPr b="1" lang="en" sz="1200"/>
              <a:t>go beyond text</a:t>
            </a:r>
            <a:r>
              <a:rPr lang="en" sz="1200"/>
              <a:t> by interacting with powerful scientific tools:</a:t>
            </a:r>
            <a:endParaRPr/>
          </a:p>
          <a:p>
            <a:pPr indent="-228600" lvl="0" marL="457200" rtl="0" algn="l">
              <a:lnSpc>
                <a:spcPct val="100000"/>
              </a:lnSpc>
              <a:spcBef>
                <a:spcPts val="0"/>
              </a:spcBef>
              <a:spcAft>
                <a:spcPts val="0"/>
              </a:spcAft>
              <a:buSzPts val="1100"/>
              <a:buNone/>
            </a:pPr>
            <a:r>
              <a:t/>
            </a:r>
            <a:endParaRPr/>
          </a:p>
        </p:txBody>
      </p:sp>
      <p:sp>
        <p:nvSpPr>
          <p:cNvPr id="221" name="Google Shape;221;g3b3ba2a0f58_2_16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b3ba2a0f58_2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3b3ba2a0f58_2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It’s important to highlight the last two evaluation metrics: (1) alignment with scientific principles, and (2) novelty metrics (comparing generated hypothesis with information retrieved)</a:t>
            </a:r>
            <a:endParaRPr/>
          </a:p>
        </p:txBody>
      </p:sp>
      <p:sp>
        <p:nvSpPr>
          <p:cNvPr id="230" name="Google Shape;230;g3b3ba2a0f58_2_17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b3ba2a0f58_2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3b3ba2a0f58_2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b3ba2a0f58_2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3b3ba2a0f58_2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
              <a:t>Kepler Equation:</a:t>
            </a:r>
            <a:br>
              <a:rPr lang="en"/>
            </a:br>
            <a:r>
              <a:rPr b="0" i="1" lang="en">
                <a:solidFill>
                  <a:srgbClr val="374151"/>
                </a:solidFill>
                <a:latin typeface="Arial"/>
                <a:ea typeface="Arial"/>
                <a:cs typeface="Arial"/>
                <a:sym typeface="Arial"/>
              </a:rPr>
              <a:t>r</a:t>
            </a:r>
            <a:r>
              <a:rPr b="0" i="0" lang="en">
                <a:solidFill>
                  <a:srgbClr val="374151"/>
                </a:solidFill>
                <a:latin typeface="Arial"/>
                <a:ea typeface="Arial"/>
                <a:cs typeface="Arial"/>
                <a:sym typeface="Arial"/>
              </a:rPr>
              <a:t>: represents the distance between the central body (like the Sun in the case of a planet's orbit) and the object (like a planet) at any point on its elliptical path.</a:t>
            </a:r>
            <a:endParaRPr/>
          </a:p>
          <a:p>
            <a:pPr indent="0" lvl="0" marL="158750" rtl="0" algn="l">
              <a:lnSpc>
                <a:spcPct val="100000"/>
              </a:lnSpc>
              <a:spcBef>
                <a:spcPts val="0"/>
              </a:spcBef>
              <a:spcAft>
                <a:spcPts val="0"/>
              </a:spcAft>
              <a:buSzPts val="1100"/>
              <a:buNone/>
            </a:pPr>
            <a:r>
              <a:rPr b="0" i="1" lang="en">
                <a:solidFill>
                  <a:srgbClr val="374151"/>
                </a:solidFill>
                <a:latin typeface="Arial"/>
                <a:ea typeface="Arial"/>
                <a:cs typeface="Arial"/>
                <a:sym typeface="Arial"/>
              </a:rPr>
              <a:t>a</a:t>
            </a:r>
            <a:r>
              <a:rPr b="0" i="0" lang="en">
                <a:solidFill>
                  <a:srgbClr val="374151"/>
                </a:solidFill>
                <a:latin typeface="Arial"/>
                <a:ea typeface="Arial"/>
                <a:cs typeface="Arial"/>
                <a:sym typeface="Arial"/>
              </a:rPr>
              <a:t>: This is the semi-major axis of the ellipse. </a:t>
            </a:r>
            <a:endParaRPr/>
          </a:p>
          <a:p>
            <a:pPr indent="0" lvl="0" marL="158750" rtl="0" algn="l">
              <a:lnSpc>
                <a:spcPct val="100000"/>
              </a:lnSpc>
              <a:spcBef>
                <a:spcPts val="0"/>
              </a:spcBef>
              <a:spcAft>
                <a:spcPts val="0"/>
              </a:spcAft>
              <a:buSzPts val="1100"/>
              <a:buNone/>
            </a:pPr>
            <a:r>
              <a:rPr b="0" i="0" lang="en">
                <a:solidFill>
                  <a:srgbClr val="374151"/>
                </a:solidFill>
                <a:latin typeface="Arial"/>
                <a:ea typeface="Arial"/>
                <a:cs typeface="Arial"/>
                <a:sym typeface="Arial"/>
              </a:rPr>
              <a:t>These are angular parameters</a:t>
            </a:r>
            <a:endParaRPr/>
          </a:p>
          <a:p>
            <a:pPr indent="0" lvl="0" marL="158750" rtl="0" algn="l">
              <a:lnSpc>
                <a:spcPct val="100000"/>
              </a:lnSpc>
              <a:spcBef>
                <a:spcPts val="0"/>
              </a:spcBef>
              <a:spcAft>
                <a:spcPts val="0"/>
              </a:spcAft>
              <a:buSzPts val="1100"/>
              <a:buNone/>
            </a:pPr>
            <a:r>
              <a:rPr b="0" i="1" lang="en">
                <a:solidFill>
                  <a:srgbClr val="374151"/>
                </a:solidFill>
                <a:latin typeface="Arial"/>
                <a:ea typeface="Arial"/>
                <a:cs typeface="Arial"/>
                <a:sym typeface="Arial"/>
              </a:rPr>
              <a:t>e</a:t>
            </a:r>
            <a:r>
              <a:rPr b="0" i="0" lang="en">
                <a:solidFill>
                  <a:srgbClr val="374151"/>
                </a:solidFill>
                <a:latin typeface="Arial"/>
                <a:ea typeface="Arial"/>
                <a:cs typeface="Arial"/>
                <a:sym typeface="Arial"/>
              </a:rPr>
              <a:t>: This is the eccentricity of the ellipse. It's a measure of how "stretched out" the ellipse is. For a perfect circle, </a:t>
            </a:r>
            <a:r>
              <a:rPr b="0" i="1" lang="en">
                <a:solidFill>
                  <a:srgbClr val="374151"/>
                </a:solidFill>
                <a:latin typeface="Arial"/>
                <a:ea typeface="Arial"/>
                <a:cs typeface="Arial"/>
                <a:sym typeface="Arial"/>
              </a:rPr>
              <a:t>e</a:t>
            </a:r>
            <a:r>
              <a:rPr b="0" i="0" lang="en">
                <a:solidFill>
                  <a:srgbClr val="374151"/>
                </a:solidFill>
                <a:latin typeface="Arial"/>
                <a:ea typeface="Arial"/>
                <a:cs typeface="Arial"/>
                <a:sym typeface="Arial"/>
              </a:rPr>
              <a:t>=0. As </a:t>
            </a:r>
            <a:r>
              <a:rPr b="0" i="1" lang="en">
                <a:solidFill>
                  <a:srgbClr val="374151"/>
                </a:solidFill>
                <a:latin typeface="Arial"/>
                <a:ea typeface="Arial"/>
                <a:cs typeface="Arial"/>
                <a:sym typeface="Arial"/>
              </a:rPr>
              <a:t>e</a:t>
            </a:r>
            <a:r>
              <a:rPr b="0" i="0" lang="en">
                <a:solidFill>
                  <a:srgbClr val="374151"/>
                </a:solidFill>
                <a:latin typeface="Arial"/>
                <a:ea typeface="Arial"/>
                <a:cs typeface="Arial"/>
                <a:sym typeface="Arial"/>
              </a:rPr>
              <a:t> approaches 1, the ellipse becomes more elongated.</a:t>
            </a:r>
            <a:endParaRPr/>
          </a:p>
          <a:p>
            <a:pPr indent="0" lvl="0" marL="158750" rtl="0" algn="l">
              <a:lnSpc>
                <a:spcPct val="100000"/>
              </a:lnSpc>
              <a:spcBef>
                <a:spcPts val="0"/>
              </a:spcBef>
              <a:spcAft>
                <a:spcPts val="0"/>
              </a:spcAft>
              <a:buSzPts val="1100"/>
              <a:buNone/>
            </a:pPr>
            <a:r>
              <a:rPr b="0" i="0" lang="en">
                <a:latin typeface="Cambria Math"/>
                <a:ea typeface="Cambria Math"/>
                <a:cs typeface="Cambria Math"/>
                <a:sym typeface="Cambria Math"/>
              </a:rPr>
              <a:t>𝜃_1</a:t>
            </a:r>
            <a:r>
              <a:rPr lang="en"/>
              <a:t> and </a:t>
            </a:r>
            <a:r>
              <a:rPr b="0" i="0" lang="en">
                <a:latin typeface="Cambria Math"/>
                <a:ea typeface="Cambria Math"/>
                <a:cs typeface="Cambria Math"/>
                <a:sym typeface="Cambria Math"/>
              </a:rPr>
              <a:t>𝜃_2</a:t>
            </a:r>
            <a:r>
              <a:rPr lang="en"/>
              <a:t> : </a:t>
            </a:r>
            <a:r>
              <a:rPr b="0" i="0" lang="en" sz="1100" u="none" cap="none" strike="noStrike">
                <a:solidFill>
                  <a:srgbClr val="000000"/>
                </a:solidFill>
                <a:latin typeface="Arial"/>
                <a:ea typeface="Arial"/>
                <a:cs typeface="Arial"/>
                <a:sym typeface="Arial"/>
              </a:rPr>
              <a:t>These are angular parameters. In the context of planetary orbits, </a:t>
            </a:r>
            <a:r>
              <a:rPr b="0" i="0" lang="en">
                <a:latin typeface="Cambria Math"/>
                <a:ea typeface="Cambria Math"/>
                <a:cs typeface="Cambria Math"/>
                <a:sym typeface="Cambria Math"/>
              </a:rPr>
              <a:t>𝜃_1</a:t>
            </a:r>
            <a:r>
              <a:rPr lang="en"/>
              <a:t> </a:t>
            </a:r>
            <a:r>
              <a:rPr b="0" i="0" lang="en" sz="1100" u="none" cap="none" strike="noStrike">
                <a:solidFill>
                  <a:srgbClr val="000000"/>
                </a:solidFill>
                <a:latin typeface="Arial"/>
                <a:ea typeface="Arial"/>
                <a:cs typeface="Arial"/>
                <a:sym typeface="Arial"/>
              </a:rPr>
              <a:t>refers to the angle at perihelion (the point in the object's orbit where it is closest to the Sun), while </a:t>
            </a:r>
            <a:r>
              <a:rPr b="0" i="0" lang="en">
                <a:latin typeface="Cambria Math"/>
                <a:ea typeface="Cambria Math"/>
                <a:cs typeface="Cambria Math"/>
                <a:sym typeface="Cambria Math"/>
              </a:rPr>
              <a:t>𝜃_2</a:t>
            </a:r>
            <a:r>
              <a:rPr lang="en"/>
              <a:t> </a:t>
            </a:r>
            <a:r>
              <a:rPr b="0" i="0" lang="en" sz="1100" u="none" cap="none" strike="noStrike">
                <a:solidFill>
                  <a:srgbClr val="000000"/>
                </a:solidFill>
                <a:latin typeface="Arial"/>
                <a:ea typeface="Arial"/>
                <a:cs typeface="Arial"/>
                <a:sym typeface="Arial"/>
              </a:rPr>
              <a:t>is the current angular position of the object. The difference </a:t>
            </a:r>
            <a:r>
              <a:rPr b="0" i="0" lang="en">
                <a:latin typeface="Cambria Math"/>
                <a:ea typeface="Cambria Math"/>
                <a:cs typeface="Cambria Math"/>
                <a:sym typeface="Cambria Math"/>
              </a:rPr>
              <a:t>𝜃_1</a:t>
            </a:r>
            <a:r>
              <a:rPr lang="en"/>
              <a:t> - </a:t>
            </a:r>
            <a:r>
              <a:rPr b="0" i="0" lang="en">
                <a:latin typeface="Cambria Math"/>
                <a:ea typeface="Cambria Math"/>
                <a:cs typeface="Cambria Math"/>
                <a:sym typeface="Cambria Math"/>
              </a:rPr>
              <a:t>𝜃_2</a:t>
            </a:r>
            <a:r>
              <a:rPr lang="en"/>
              <a:t> </a:t>
            </a:r>
            <a:r>
              <a:rPr b="0" i="0" lang="en" sz="1100" u="none" cap="none" strike="noStrike">
                <a:solidFill>
                  <a:srgbClr val="000000"/>
                </a:solidFill>
                <a:latin typeface="Arial"/>
                <a:ea typeface="Arial"/>
                <a:cs typeface="Arial"/>
                <a:sym typeface="Arial"/>
              </a:rPr>
              <a:t>thus gives the angle from perihelion.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 name="Shape 52"/>
        <p:cNvGrpSpPr/>
        <p:nvPr/>
      </p:nvGrpSpPr>
      <p:grpSpPr>
        <a:xfrm>
          <a:off x="0" y="0"/>
          <a:ext cx="0" cy="0"/>
          <a:chOff x="0" y="0"/>
          <a:chExt cx="0" cy="0"/>
        </a:xfrm>
      </p:grpSpPr>
      <p:sp>
        <p:nvSpPr>
          <p:cNvPr id="53" name="Google Shape;53;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54" name="Google Shape;54;p1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5"/>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8" name="Google Shape;58;p15"/>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9" name="Google Shape;59;p1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 name="Google Shape;60;p1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 name="Google Shape;61;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algn="r">
              <a:lnSpc>
                <a:spcPct val="100000"/>
              </a:lnSpc>
              <a:spcBef>
                <a:spcPts val="0"/>
              </a:spcBef>
              <a:spcAft>
                <a:spcPts val="0"/>
              </a:spcAft>
              <a:buSzPts val="1300"/>
              <a:buNone/>
              <a:defRPr/>
            </a:lvl1pPr>
            <a:lvl2pPr indent="0" lvl="1" marL="0" algn="r">
              <a:lnSpc>
                <a:spcPct val="100000"/>
              </a:lnSpc>
              <a:spcBef>
                <a:spcPts val="0"/>
              </a:spcBef>
              <a:spcAft>
                <a:spcPts val="0"/>
              </a:spcAft>
              <a:buSzPts val="1300"/>
              <a:buNone/>
              <a:defRPr/>
            </a:lvl2pPr>
            <a:lvl3pPr indent="0" lvl="2" marL="0" algn="r">
              <a:lnSpc>
                <a:spcPct val="100000"/>
              </a:lnSpc>
              <a:spcBef>
                <a:spcPts val="0"/>
              </a:spcBef>
              <a:spcAft>
                <a:spcPts val="0"/>
              </a:spcAft>
              <a:buSzPts val="1300"/>
              <a:buNone/>
              <a:defRPr/>
            </a:lvl3pPr>
            <a:lvl4pPr indent="0" lvl="3" marL="0" algn="r">
              <a:lnSpc>
                <a:spcPct val="100000"/>
              </a:lnSpc>
              <a:spcBef>
                <a:spcPts val="0"/>
              </a:spcBef>
              <a:spcAft>
                <a:spcPts val="0"/>
              </a:spcAft>
              <a:buSzPts val="1300"/>
              <a:buNone/>
              <a:defRPr/>
            </a:lvl4pPr>
            <a:lvl5pPr indent="0" lvl="4" marL="0" algn="r">
              <a:lnSpc>
                <a:spcPct val="100000"/>
              </a:lnSpc>
              <a:spcBef>
                <a:spcPts val="0"/>
              </a:spcBef>
              <a:spcAft>
                <a:spcPts val="0"/>
              </a:spcAft>
              <a:buSzPts val="1300"/>
              <a:buNone/>
              <a:defRPr/>
            </a:lvl5pPr>
            <a:lvl6pPr indent="0" lvl="5" marL="0" algn="r">
              <a:lnSpc>
                <a:spcPct val="100000"/>
              </a:lnSpc>
              <a:spcBef>
                <a:spcPts val="0"/>
              </a:spcBef>
              <a:spcAft>
                <a:spcPts val="0"/>
              </a:spcAft>
              <a:buSzPts val="1300"/>
              <a:buNone/>
              <a:defRPr/>
            </a:lvl6pPr>
            <a:lvl7pPr indent="0" lvl="6" marL="0" algn="r">
              <a:lnSpc>
                <a:spcPct val="100000"/>
              </a:lnSpc>
              <a:spcBef>
                <a:spcPts val="0"/>
              </a:spcBef>
              <a:spcAft>
                <a:spcPts val="0"/>
              </a:spcAft>
              <a:buSzPts val="1300"/>
              <a:buNone/>
              <a:defRPr/>
            </a:lvl7pPr>
            <a:lvl8pPr indent="0" lvl="7" marL="0" algn="r">
              <a:lnSpc>
                <a:spcPct val="100000"/>
              </a:lnSpc>
              <a:spcBef>
                <a:spcPts val="0"/>
              </a:spcBef>
              <a:spcAft>
                <a:spcPts val="0"/>
              </a:spcAft>
              <a:buSzPts val="1300"/>
              <a:buNone/>
              <a:defRPr/>
            </a:lvl8pPr>
            <a:lvl9pPr indent="0" lvl="8" marL="0" algn="r">
              <a:lnSpc>
                <a:spcPct val="100000"/>
              </a:lnSpc>
              <a:spcBef>
                <a:spcPts val="0"/>
              </a:spcBef>
              <a:spcAft>
                <a:spcPts val="0"/>
              </a:spcAft>
              <a:buSzPts val="13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4" name="Google Shape;64;p1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6" name="Shape 66"/>
        <p:cNvGrpSpPr/>
        <p:nvPr/>
      </p:nvGrpSpPr>
      <p:grpSpPr>
        <a:xfrm>
          <a:off x="0" y="0"/>
          <a:ext cx="0" cy="0"/>
          <a:chOff x="0" y="0"/>
          <a:chExt cx="0" cy="0"/>
        </a:xfrm>
      </p:grpSpPr>
      <p:sp>
        <p:nvSpPr>
          <p:cNvPr id="67" name="Google Shape;67;p17"/>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1" i="0" sz="1865"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 name="Google Shape;68;p17"/>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AE8A9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 name="Google Shape;69;p1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spcAft>
                <a:spcPts val="0"/>
              </a:spcAft>
              <a:buSzPts val="1300"/>
              <a:buNone/>
              <a:defRPr>
                <a:solidFill>
                  <a:srgbClr val="AE8A91"/>
                </a:solidFill>
              </a:defRPr>
            </a:lvl1pPr>
            <a:lvl2pPr indent="0" lvl="1" marL="0" algn="r">
              <a:lnSpc>
                <a:spcPct val="100000"/>
              </a:lnSpc>
              <a:spcBef>
                <a:spcPts val="0"/>
              </a:spcBef>
              <a:spcAft>
                <a:spcPts val="0"/>
              </a:spcAft>
              <a:buSzPts val="1300"/>
              <a:buNone/>
              <a:defRPr>
                <a:solidFill>
                  <a:srgbClr val="AE8A91"/>
                </a:solidFill>
              </a:defRPr>
            </a:lvl2pPr>
            <a:lvl3pPr indent="0" lvl="2" marL="0" algn="r">
              <a:lnSpc>
                <a:spcPct val="100000"/>
              </a:lnSpc>
              <a:spcBef>
                <a:spcPts val="0"/>
              </a:spcBef>
              <a:spcAft>
                <a:spcPts val="0"/>
              </a:spcAft>
              <a:buSzPts val="1300"/>
              <a:buNone/>
              <a:defRPr>
                <a:solidFill>
                  <a:srgbClr val="AE8A91"/>
                </a:solidFill>
              </a:defRPr>
            </a:lvl3pPr>
            <a:lvl4pPr indent="0" lvl="3" marL="0" algn="r">
              <a:lnSpc>
                <a:spcPct val="100000"/>
              </a:lnSpc>
              <a:spcBef>
                <a:spcPts val="0"/>
              </a:spcBef>
              <a:spcAft>
                <a:spcPts val="0"/>
              </a:spcAft>
              <a:buSzPts val="1300"/>
              <a:buNone/>
              <a:defRPr>
                <a:solidFill>
                  <a:srgbClr val="AE8A91"/>
                </a:solidFill>
              </a:defRPr>
            </a:lvl4pPr>
            <a:lvl5pPr indent="0" lvl="4" marL="0" algn="r">
              <a:lnSpc>
                <a:spcPct val="100000"/>
              </a:lnSpc>
              <a:spcBef>
                <a:spcPts val="0"/>
              </a:spcBef>
              <a:spcAft>
                <a:spcPts val="0"/>
              </a:spcAft>
              <a:buSzPts val="1300"/>
              <a:buNone/>
              <a:defRPr>
                <a:solidFill>
                  <a:srgbClr val="AE8A91"/>
                </a:solidFill>
              </a:defRPr>
            </a:lvl5pPr>
            <a:lvl6pPr indent="0" lvl="5" marL="0" algn="r">
              <a:lnSpc>
                <a:spcPct val="100000"/>
              </a:lnSpc>
              <a:spcBef>
                <a:spcPts val="0"/>
              </a:spcBef>
              <a:spcAft>
                <a:spcPts val="0"/>
              </a:spcAft>
              <a:buSzPts val="1300"/>
              <a:buNone/>
              <a:defRPr>
                <a:solidFill>
                  <a:srgbClr val="AE8A91"/>
                </a:solidFill>
              </a:defRPr>
            </a:lvl6pPr>
            <a:lvl7pPr indent="0" lvl="6" marL="0" algn="r">
              <a:lnSpc>
                <a:spcPct val="100000"/>
              </a:lnSpc>
              <a:spcBef>
                <a:spcPts val="0"/>
              </a:spcBef>
              <a:spcAft>
                <a:spcPts val="0"/>
              </a:spcAft>
              <a:buSzPts val="1300"/>
              <a:buNone/>
              <a:defRPr>
                <a:solidFill>
                  <a:srgbClr val="AE8A91"/>
                </a:solidFill>
              </a:defRPr>
            </a:lvl7pPr>
            <a:lvl8pPr indent="0" lvl="7" marL="0" algn="r">
              <a:lnSpc>
                <a:spcPct val="100000"/>
              </a:lnSpc>
              <a:spcBef>
                <a:spcPts val="0"/>
              </a:spcBef>
              <a:spcAft>
                <a:spcPts val="0"/>
              </a:spcAft>
              <a:buSzPts val="1300"/>
              <a:buNone/>
              <a:defRPr>
                <a:solidFill>
                  <a:srgbClr val="AE8A91"/>
                </a:solidFill>
              </a:defRPr>
            </a:lvl8pPr>
            <a:lvl9pPr indent="0" lvl="8" marL="0" algn="r">
              <a:lnSpc>
                <a:spcPct val="100000"/>
              </a:lnSpc>
              <a:spcBef>
                <a:spcPts val="0"/>
              </a:spcBef>
              <a:spcAft>
                <a:spcPts val="0"/>
              </a:spcAft>
              <a:buSzPts val="1300"/>
              <a:buNone/>
              <a:defRPr>
                <a:solidFill>
                  <a:srgbClr val="AE8A91"/>
                </a:solidFill>
              </a:defRPr>
            </a:lvl9pPr>
          </a:lstStyle>
          <a:p>
            <a:pPr indent="0" lvl="0" marL="0" rtl="0" algn="r">
              <a:spcBef>
                <a:spcPts val="0"/>
              </a:spcBef>
              <a:spcAft>
                <a:spcPts val="0"/>
              </a:spcAft>
              <a:buNone/>
            </a:pPr>
            <a:fld id="{00000000-1234-1234-1234-123412341234}" type="slidenum">
              <a:rPr lang="en"/>
              <a:t>‹#›</a:t>
            </a:fld>
            <a:endParaRPr b="0" i="0" sz="1300" u="none" cap="none" strike="noStrike">
              <a:latin typeface="Arial"/>
              <a:ea typeface="Arial"/>
              <a:cs typeface="Arial"/>
              <a:sym typeface="Arial"/>
            </a:endParaRPr>
          </a:p>
        </p:txBody>
      </p:sp>
      <p:sp>
        <p:nvSpPr>
          <p:cNvPr id="70" name="Google Shape;70;p17"/>
          <p:cNvSpPr txBox="1"/>
          <p:nvPr>
            <p:ph idx="11" type="ftr"/>
          </p:nvPr>
        </p:nvSpPr>
        <p:spPr>
          <a:xfrm>
            <a:off x="7639406" y="4975514"/>
            <a:ext cx="1504594" cy="16798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932" u="none" cap="none" strike="noStrike">
                <a:solidFill>
                  <a:srgbClr val="004D7F"/>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hoto background">
  <p:cSld name="full photo background">
    <p:bg>
      <p:bgPr>
        <a:solidFill>
          <a:srgbClr val="FFFFFF"/>
        </a:solidFill>
      </p:bgPr>
    </p:bg>
    <p:spTree>
      <p:nvGrpSpPr>
        <p:cNvPr id="71" name="Shape 71"/>
        <p:cNvGrpSpPr/>
        <p:nvPr/>
      </p:nvGrpSpPr>
      <p:grpSpPr>
        <a:xfrm>
          <a:off x="0" y="0"/>
          <a:ext cx="0" cy="0"/>
          <a:chOff x="0" y="0"/>
          <a:chExt cx="0" cy="0"/>
        </a:xfrm>
      </p:grpSpPr>
      <p:sp>
        <p:nvSpPr>
          <p:cNvPr id="72" name="Google Shape;72;p18"/>
          <p:cNvSpPr/>
          <p:nvPr>
            <p:ph idx="2" type="pic"/>
          </p:nvPr>
        </p:nvSpPr>
        <p:spPr>
          <a:xfrm>
            <a:off x="0" y="0"/>
            <a:ext cx="9144000" cy="5143500"/>
          </a:xfrm>
          <a:prstGeom prst="rect">
            <a:avLst/>
          </a:prstGeom>
          <a:noFill/>
          <a:ln>
            <a:noFill/>
          </a:ln>
        </p:spPr>
      </p:sp>
      <p:sp>
        <p:nvSpPr>
          <p:cNvPr id="73" name="Google Shape;73;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text w/ 4 photos">
  <p:cSld name="right text w/ 4 photos">
    <p:bg>
      <p:bgPr>
        <a:solidFill>
          <a:srgbClr val="FFFFFF"/>
        </a:solidFill>
      </p:bgPr>
    </p:bg>
    <p:spTree>
      <p:nvGrpSpPr>
        <p:cNvPr id="74" name="Shape 74"/>
        <p:cNvGrpSpPr/>
        <p:nvPr/>
      </p:nvGrpSpPr>
      <p:grpSpPr>
        <a:xfrm>
          <a:off x="0" y="0"/>
          <a:ext cx="0" cy="0"/>
          <a:chOff x="0" y="0"/>
          <a:chExt cx="0" cy="0"/>
        </a:xfrm>
      </p:grpSpPr>
      <p:sp>
        <p:nvSpPr>
          <p:cNvPr id="75" name="Google Shape;75;p19"/>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76" name="Google Shape;76;p19"/>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77" name="Google Shape;77;p19"/>
          <p:cNvSpPr txBox="1"/>
          <p:nvPr/>
        </p:nvSpPr>
        <p:spPr>
          <a:xfrm>
            <a:off x="-742950" y="1289050"/>
            <a:ext cx="693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78" name="Google Shape;78;p19"/>
          <p:cNvSpPr/>
          <p:nvPr>
            <p:ph idx="2" type="pic"/>
          </p:nvPr>
        </p:nvSpPr>
        <p:spPr>
          <a:xfrm>
            <a:off x="707246" y="1164461"/>
            <a:ext cx="2501400" cy="1668000"/>
          </a:xfrm>
          <a:prstGeom prst="rect">
            <a:avLst/>
          </a:prstGeom>
          <a:noFill/>
          <a:ln>
            <a:noFill/>
          </a:ln>
        </p:spPr>
      </p:sp>
      <p:sp>
        <p:nvSpPr>
          <p:cNvPr id="79" name="Google Shape;79;p19"/>
          <p:cNvSpPr/>
          <p:nvPr>
            <p:ph idx="3" type="pic"/>
          </p:nvPr>
        </p:nvSpPr>
        <p:spPr>
          <a:xfrm>
            <a:off x="3321954" y="1318200"/>
            <a:ext cx="1688400" cy="1120200"/>
          </a:xfrm>
          <a:prstGeom prst="rect">
            <a:avLst/>
          </a:prstGeom>
          <a:noFill/>
          <a:ln>
            <a:noFill/>
          </a:ln>
        </p:spPr>
      </p:sp>
      <p:sp>
        <p:nvSpPr>
          <p:cNvPr id="80" name="Google Shape;80;p19"/>
          <p:cNvSpPr/>
          <p:nvPr>
            <p:ph idx="4" type="pic"/>
          </p:nvPr>
        </p:nvSpPr>
        <p:spPr>
          <a:xfrm>
            <a:off x="435024" y="2949088"/>
            <a:ext cx="2773800" cy="1100400"/>
          </a:xfrm>
          <a:prstGeom prst="rect">
            <a:avLst/>
          </a:prstGeom>
          <a:noFill/>
          <a:ln>
            <a:noFill/>
          </a:ln>
        </p:spPr>
      </p:sp>
      <p:sp>
        <p:nvSpPr>
          <p:cNvPr id="81" name="Google Shape;81;p19"/>
          <p:cNvSpPr/>
          <p:nvPr>
            <p:ph idx="5" type="pic"/>
          </p:nvPr>
        </p:nvSpPr>
        <p:spPr>
          <a:xfrm>
            <a:off x="3321953" y="2560112"/>
            <a:ext cx="1962000" cy="1300200"/>
          </a:xfrm>
          <a:prstGeom prst="rect">
            <a:avLst/>
          </a:prstGeom>
          <a:noFill/>
          <a:ln>
            <a:noFill/>
          </a:ln>
        </p:spPr>
      </p:sp>
      <p:pic>
        <p:nvPicPr>
          <p:cNvPr descr="pasted-image.pdf" id="82" name="Google Shape;82;p19"/>
          <p:cNvPicPr preferRelativeResize="0"/>
          <p:nvPr/>
        </p:nvPicPr>
        <p:blipFill rotWithShape="1">
          <a:blip r:embed="rId2">
            <a:alphaModFix/>
          </a:blip>
          <a:srcRect b="0" l="0" r="0" t="0"/>
          <a:stretch/>
        </p:blipFill>
        <p:spPr>
          <a:xfrm>
            <a:off x="533386" y="990600"/>
            <a:ext cx="173860" cy="173860"/>
          </a:xfrm>
          <a:prstGeom prst="rect">
            <a:avLst/>
          </a:prstGeom>
          <a:noFill/>
          <a:ln>
            <a:noFill/>
          </a:ln>
        </p:spPr>
      </p:pic>
      <p:pic>
        <p:nvPicPr>
          <p:cNvPr descr="pasted-image.pdf" id="83" name="Google Shape;83;p19"/>
          <p:cNvPicPr preferRelativeResize="0"/>
          <p:nvPr/>
        </p:nvPicPr>
        <p:blipFill rotWithShape="1">
          <a:blip r:embed="rId2">
            <a:alphaModFix/>
          </a:blip>
          <a:srcRect b="0" l="0" r="0" t="0"/>
          <a:stretch/>
        </p:blipFill>
        <p:spPr>
          <a:xfrm rot="10800000">
            <a:off x="5283854" y="3860241"/>
            <a:ext cx="169261" cy="169261"/>
          </a:xfrm>
          <a:prstGeom prst="rect">
            <a:avLst/>
          </a:prstGeom>
          <a:noFill/>
          <a:ln>
            <a:noFill/>
          </a:ln>
        </p:spPr>
      </p:pic>
      <p:sp>
        <p:nvSpPr>
          <p:cNvPr id="84" name="Google Shape;84;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text w/ 4 photos alt footer">
  <p:cSld name="right text w/ 4 photos alt footer">
    <p:bg>
      <p:bgPr>
        <a:solidFill>
          <a:srgbClr val="FFFFFF"/>
        </a:solidFill>
      </p:bgPr>
    </p:bg>
    <p:spTree>
      <p:nvGrpSpPr>
        <p:cNvPr id="85" name="Shape 85"/>
        <p:cNvGrpSpPr/>
        <p:nvPr/>
      </p:nvGrpSpPr>
      <p:grpSpPr>
        <a:xfrm>
          <a:off x="0" y="0"/>
          <a:ext cx="0" cy="0"/>
          <a:chOff x="0" y="0"/>
          <a:chExt cx="0" cy="0"/>
        </a:xfrm>
      </p:grpSpPr>
      <p:sp>
        <p:nvSpPr>
          <p:cNvPr id="86" name="Google Shape;86;p20"/>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87" name="Google Shape;87;p20"/>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88" name="Google Shape;88;p20"/>
          <p:cNvSpPr txBox="1"/>
          <p:nvPr/>
        </p:nvSpPr>
        <p:spPr>
          <a:xfrm>
            <a:off x="-742950" y="1289050"/>
            <a:ext cx="693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89" name="Google Shape;89;p20"/>
          <p:cNvSpPr/>
          <p:nvPr>
            <p:ph idx="2" type="pic"/>
          </p:nvPr>
        </p:nvSpPr>
        <p:spPr>
          <a:xfrm>
            <a:off x="707246" y="1164461"/>
            <a:ext cx="2501400" cy="1668000"/>
          </a:xfrm>
          <a:prstGeom prst="rect">
            <a:avLst/>
          </a:prstGeom>
          <a:noFill/>
          <a:ln>
            <a:noFill/>
          </a:ln>
        </p:spPr>
      </p:sp>
      <p:sp>
        <p:nvSpPr>
          <p:cNvPr id="90" name="Google Shape;90;p20"/>
          <p:cNvSpPr/>
          <p:nvPr>
            <p:ph idx="3" type="pic"/>
          </p:nvPr>
        </p:nvSpPr>
        <p:spPr>
          <a:xfrm>
            <a:off x="3321954" y="1318200"/>
            <a:ext cx="1688400" cy="1120200"/>
          </a:xfrm>
          <a:prstGeom prst="rect">
            <a:avLst/>
          </a:prstGeom>
          <a:noFill/>
          <a:ln>
            <a:noFill/>
          </a:ln>
        </p:spPr>
      </p:sp>
      <p:sp>
        <p:nvSpPr>
          <p:cNvPr id="91" name="Google Shape;91;p20"/>
          <p:cNvSpPr/>
          <p:nvPr>
            <p:ph idx="4" type="pic"/>
          </p:nvPr>
        </p:nvSpPr>
        <p:spPr>
          <a:xfrm>
            <a:off x="435024" y="2949088"/>
            <a:ext cx="2773800" cy="1100400"/>
          </a:xfrm>
          <a:prstGeom prst="rect">
            <a:avLst/>
          </a:prstGeom>
          <a:noFill/>
          <a:ln>
            <a:noFill/>
          </a:ln>
        </p:spPr>
      </p:sp>
      <p:sp>
        <p:nvSpPr>
          <p:cNvPr id="92" name="Google Shape;92;p20"/>
          <p:cNvSpPr/>
          <p:nvPr>
            <p:ph idx="5" type="pic"/>
          </p:nvPr>
        </p:nvSpPr>
        <p:spPr>
          <a:xfrm>
            <a:off x="3321953" y="2560112"/>
            <a:ext cx="1962000" cy="1300200"/>
          </a:xfrm>
          <a:prstGeom prst="rect">
            <a:avLst/>
          </a:prstGeom>
          <a:noFill/>
          <a:ln>
            <a:noFill/>
          </a:ln>
        </p:spPr>
      </p:sp>
      <p:pic>
        <p:nvPicPr>
          <p:cNvPr descr="pasted-image.pdf" id="93" name="Google Shape;93;p20"/>
          <p:cNvPicPr preferRelativeResize="0"/>
          <p:nvPr/>
        </p:nvPicPr>
        <p:blipFill rotWithShape="1">
          <a:blip r:embed="rId2">
            <a:alphaModFix/>
          </a:blip>
          <a:srcRect b="0" l="0" r="0" t="0"/>
          <a:stretch/>
        </p:blipFill>
        <p:spPr>
          <a:xfrm>
            <a:off x="533386" y="990600"/>
            <a:ext cx="173860" cy="173860"/>
          </a:xfrm>
          <a:prstGeom prst="rect">
            <a:avLst/>
          </a:prstGeom>
          <a:noFill/>
          <a:ln>
            <a:noFill/>
          </a:ln>
        </p:spPr>
      </p:pic>
      <p:pic>
        <p:nvPicPr>
          <p:cNvPr descr="pasted-image.pdf" id="94" name="Google Shape;94;p20"/>
          <p:cNvPicPr preferRelativeResize="0"/>
          <p:nvPr/>
        </p:nvPicPr>
        <p:blipFill rotWithShape="1">
          <a:blip r:embed="rId2">
            <a:alphaModFix/>
          </a:blip>
          <a:srcRect b="0" l="0" r="0" t="0"/>
          <a:stretch/>
        </p:blipFill>
        <p:spPr>
          <a:xfrm rot="10800000">
            <a:off x="5283854" y="3860241"/>
            <a:ext cx="169261" cy="169261"/>
          </a:xfrm>
          <a:prstGeom prst="rect">
            <a:avLst/>
          </a:prstGeom>
          <a:noFill/>
          <a:ln>
            <a:noFill/>
          </a:ln>
        </p:spPr>
      </p:pic>
      <p:cxnSp>
        <p:nvCxnSpPr>
          <p:cNvPr id="95" name="Google Shape;95;p20"/>
          <p:cNvCxnSpPr/>
          <p:nvPr/>
        </p:nvCxnSpPr>
        <p:spPr>
          <a:xfrm>
            <a:off x="2054180" y="341007"/>
            <a:ext cx="8992500" cy="0"/>
          </a:xfrm>
          <a:prstGeom prst="straightConnector1">
            <a:avLst/>
          </a:prstGeom>
          <a:noFill/>
          <a:ln cap="flat" cmpd="sng" w="9525">
            <a:solidFill>
              <a:schemeClr val="lt2"/>
            </a:solidFill>
            <a:prstDash val="dash"/>
            <a:miter lim="8000"/>
            <a:headEnd len="sm" w="sm" type="none"/>
            <a:tailEnd len="sm" w="sm" type="none"/>
          </a:ln>
        </p:spPr>
      </p:cxnSp>
      <p:pic>
        <p:nvPicPr>
          <p:cNvPr descr="VT-grid-02.png" id="96" name="Google Shape;96;p20"/>
          <p:cNvPicPr preferRelativeResize="0"/>
          <p:nvPr/>
        </p:nvPicPr>
        <p:blipFill rotWithShape="1">
          <a:blip r:embed="rId3">
            <a:alphaModFix/>
          </a:blip>
          <a:srcRect b="0" l="0" r="0" t="0"/>
          <a:stretch/>
        </p:blipFill>
        <p:spPr>
          <a:xfrm>
            <a:off x="3208705" y="4630516"/>
            <a:ext cx="7950605" cy="5143500"/>
          </a:xfrm>
          <a:prstGeom prst="rect">
            <a:avLst/>
          </a:prstGeom>
          <a:noFill/>
          <a:ln>
            <a:noFill/>
          </a:ln>
        </p:spPr>
      </p:pic>
      <p:sp>
        <p:nvSpPr>
          <p:cNvPr id="97" name="Google Shape;97;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 1 picture">
  <p:cSld name="right side text + 1 picture">
    <p:bg>
      <p:bgPr>
        <a:solidFill>
          <a:srgbClr val="FFFFFF"/>
        </a:solidFill>
      </p:bgPr>
    </p:bg>
    <p:spTree>
      <p:nvGrpSpPr>
        <p:cNvPr id="98" name="Shape 98"/>
        <p:cNvGrpSpPr/>
        <p:nvPr/>
      </p:nvGrpSpPr>
      <p:grpSpPr>
        <a:xfrm>
          <a:off x="0" y="0"/>
          <a:ext cx="0" cy="0"/>
          <a:chOff x="0" y="0"/>
          <a:chExt cx="0" cy="0"/>
        </a:xfrm>
      </p:grpSpPr>
      <p:sp>
        <p:nvSpPr>
          <p:cNvPr id="99" name="Google Shape;99;p21"/>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100" name="Google Shape;100;p21"/>
          <p:cNvSpPr/>
          <p:nvPr>
            <p:ph idx="2" type="pic"/>
          </p:nvPr>
        </p:nvSpPr>
        <p:spPr>
          <a:xfrm>
            <a:off x="713720" y="1029950"/>
            <a:ext cx="4414500" cy="2947800"/>
          </a:xfrm>
          <a:prstGeom prst="rect">
            <a:avLst/>
          </a:prstGeom>
          <a:noFill/>
          <a:ln>
            <a:noFill/>
          </a:ln>
        </p:spPr>
      </p:sp>
      <p:pic>
        <p:nvPicPr>
          <p:cNvPr descr="pasted-image.pdf" id="101" name="Google Shape;101;p21"/>
          <p:cNvPicPr preferRelativeResize="0"/>
          <p:nvPr/>
        </p:nvPicPr>
        <p:blipFill rotWithShape="1">
          <a:blip r:embed="rId2">
            <a:alphaModFix/>
          </a:blip>
          <a:srcRect b="0" l="0" r="0" t="0"/>
          <a:stretch/>
        </p:blipFill>
        <p:spPr>
          <a:xfrm>
            <a:off x="527685" y="843914"/>
            <a:ext cx="186035" cy="186036"/>
          </a:xfrm>
          <a:prstGeom prst="rect">
            <a:avLst/>
          </a:prstGeom>
          <a:noFill/>
          <a:ln>
            <a:noFill/>
          </a:ln>
        </p:spPr>
      </p:pic>
      <p:pic>
        <p:nvPicPr>
          <p:cNvPr descr="pasted-image.pdf" id="102" name="Google Shape;102;p21"/>
          <p:cNvPicPr preferRelativeResize="0"/>
          <p:nvPr/>
        </p:nvPicPr>
        <p:blipFill rotWithShape="1">
          <a:blip r:embed="rId2">
            <a:alphaModFix/>
          </a:blip>
          <a:srcRect b="0" l="0" r="0" t="0"/>
          <a:stretch/>
        </p:blipFill>
        <p:spPr>
          <a:xfrm rot="10800000">
            <a:off x="5128260" y="3977640"/>
            <a:ext cx="186036" cy="186035"/>
          </a:xfrm>
          <a:prstGeom prst="rect">
            <a:avLst/>
          </a:prstGeom>
          <a:noFill/>
          <a:ln>
            <a:noFill/>
          </a:ln>
        </p:spPr>
      </p:pic>
      <p:sp>
        <p:nvSpPr>
          <p:cNvPr id="103" name="Google Shape;103;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ight side text + 1 picture alt footer">
  <p:cSld name="1_right side text + 1 picture alt footer">
    <p:bg>
      <p:bgPr>
        <a:solidFill>
          <a:srgbClr val="FFFFFF"/>
        </a:solidFill>
      </p:bgPr>
    </p:bg>
    <p:spTree>
      <p:nvGrpSpPr>
        <p:cNvPr id="104" name="Shape 104"/>
        <p:cNvGrpSpPr/>
        <p:nvPr/>
      </p:nvGrpSpPr>
      <p:grpSpPr>
        <a:xfrm>
          <a:off x="0" y="0"/>
          <a:ext cx="0" cy="0"/>
          <a:chOff x="0" y="0"/>
          <a:chExt cx="0" cy="0"/>
        </a:xfrm>
      </p:grpSpPr>
      <p:sp>
        <p:nvSpPr>
          <p:cNvPr id="105" name="Google Shape;105;p22"/>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106" name="Google Shape;106;p22"/>
          <p:cNvSpPr/>
          <p:nvPr>
            <p:ph idx="2" type="pic"/>
          </p:nvPr>
        </p:nvSpPr>
        <p:spPr>
          <a:xfrm>
            <a:off x="713720" y="1029950"/>
            <a:ext cx="4414500" cy="2947800"/>
          </a:xfrm>
          <a:prstGeom prst="rect">
            <a:avLst/>
          </a:prstGeom>
          <a:noFill/>
          <a:ln>
            <a:noFill/>
          </a:ln>
        </p:spPr>
      </p:sp>
      <p:pic>
        <p:nvPicPr>
          <p:cNvPr descr="pasted-image.pdf" id="107" name="Google Shape;107;p22"/>
          <p:cNvPicPr preferRelativeResize="0"/>
          <p:nvPr/>
        </p:nvPicPr>
        <p:blipFill rotWithShape="1">
          <a:blip r:embed="rId2">
            <a:alphaModFix/>
          </a:blip>
          <a:srcRect b="0" l="0" r="0" t="0"/>
          <a:stretch/>
        </p:blipFill>
        <p:spPr>
          <a:xfrm>
            <a:off x="527685" y="843914"/>
            <a:ext cx="186035" cy="186036"/>
          </a:xfrm>
          <a:prstGeom prst="rect">
            <a:avLst/>
          </a:prstGeom>
          <a:noFill/>
          <a:ln>
            <a:noFill/>
          </a:ln>
        </p:spPr>
      </p:pic>
      <p:pic>
        <p:nvPicPr>
          <p:cNvPr descr="pasted-image.pdf" id="108" name="Google Shape;108;p22"/>
          <p:cNvPicPr preferRelativeResize="0"/>
          <p:nvPr/>
        </p:nvPicPr>
        <p:blipFill rotWithShape="1">
          <a:blip r:embed="rId2">
            <a:alphaModFix/>
          </a:blip>
          <a:srcRect b="0" l="0" r="0" t="0"/>
          <a:stretch/>
        </p:blipFill>
        <p:spPr>
          <a:xfrm rot="10800000">
            <a:off x="5128260" y="3977640"/>
            <a:ext cx="186036" cy="186035"/>
          </a:xfrm>
          <a:prstGeom prst="rect">
            <a:avLst/>
          </a:prstGeom>
          <a:noFill/>
          <a:ln>
            <a:noFill/>
          </a:ln>
        </p:spPr>
      </p:pic>
      <p:pic>
        <p:nvPicPr>
          <p:cNvPr descr="VT-grid-02.png" id="109" name="Google Shape;109;p22"/>
          <p:cNvPicPr preferRelativeResize="0"/>
          <p:nvPr/>
        </p:nvPicPr>
        <p:blipFill rotWithShape="1">
          <a:blip r:embed="rId3">
            <a:alphaModFix/>
          </a:blip>
          <a:srcRect b="0" l="0" r="0" t="0"/>
          <a:stretch/>
        </p:blipFill>
        <p:spPr>
          <a:xfrm>
            <a:off x="3208705" y="4630516"/>
            <a:ext cx="7950605" cy="5143500"/>
          </a:xfrm>
          <a:prstGeom prst="rect">
            <a:avLst/>
          </a:prstGeom>
          <a:noFill/>
          <a:ln>
            <a:noFill/>
          </a:ln>
        </p:spPr>
      </p:pic>
      <p:cxnSp>
        <p:nvCxnSpPr>
          <p:cNvPr id="110" name="Google Shape;110;p22"/>
          <p:cNvCxnSpPr/>
          <p:nvPr/>
        </p:nvCxnSpPr>
        <p:spPr>
          <a:xfrm>
            <a:off x="2054180" y="341007"/>
            <a:ext cx="8992500" cy="0"/>
          </a:xfrm>
          <a:prstGeom prst="straightConnector1">
            <a:avLst/>
          </a:prstGeom>
          <a:noFill/>
          <a:ln cap="flat" cmpd="sng" w="9525">
            <a:solidFill>
              <a:schemeClr val="lt2"/>
            </a:solidFill>
            <a:prstDash val="dash"/>
            <a:miter lim="8000"/>
            <a:headEnd len="sm" w="sm" type="none"/>
            <a:tailEnd len="sm" w="sm" type="none"/>
          </a:ln>
        </p:spPr>
      </p:cxnSp>
      <p:sp>
        <p:nvSpPr>
          <p:cNvPr id="111" name="Google Shape;111;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 photo">
  <p:cSld name="left side photo">
    <p:bg>
      <p:bgPr>
        <a:solidFill>
          <a:srgbClr val="FFFFFF"/>
        </a:solidFill>
      </p:bgPr>
    </p:bg>
    <p:spTree>
      <p:nvGrpSpPr>
        <p:cNvPr id="112" name="Shape 112"/>
        <p:cNvGrpSpPr/>
        <p:nvPr/>
      </p:nvGrpSpPr>
      <p:grpSpPr>
        <a:xfrm>
          <a:off x="0" y="0"/>
          <a:ext cx="0" cy="0"/>
          <a:chOff x="0" y="0"/>
          <a:chExt cx="0" cy="0"/>
        </a:xfrm>
      </p:grpSpPr>
      <p:sp>
        <p:nvSpPr>
          <p:cNvPr id="113" name="Google Shape;113;p23"/>
          <p:cNvSpPr/>
          <p:nvPr>
            <p:ph idx="2" type="pic"/>
          </p:nvPr>
        </p:nvSpPr>
        <p:spPr>
          <a:xfrm>
            <a:off x="0" y="0"/>
            <a:ext cx="4457700" cy="5143500"/>
          </a:xfrm>
          <a:prstGeom prst="rect">
            <a:avLst/>
          </a:prstGeom>
          <a:noFill/>
          <a:ln>
            <a:noFill/>
          </a:ln>
        </p:spPr>
      </p:sp>
      <p:sp>
        <p:nvSpPr>
          <p:cNvPr id="114" name="Google Shape;114;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big picture">
    <p:bg>
      <p:bgPr>
        <a:solidFill>
          <a:srgbClr val="FFFFFF"/>
        </a:solidFill>
      </p:bgPr>
    </p:bg>
    <p:spTree>
      <p:nvGrpSpPr>
        <p:cNvPr id="115" name="Shape 115"/>
        <p:cNvGrpSpPr/>
        <p:nvPr/>
      </p:nvGrpSpPr>
      <p:grpSpPr>
        <a:xfrm>
          <a:off x="0" y="0"/>
          <a:ext cx="0" cy="0"/>
          <a:chOff x="0" y="0"/>
          <a:chExt cx="0" cy="0"/>
        </a:xfrm>
      </p:grpSpPr>
      <p:sp>
        <p:nvSpPr>
          <p:cNvPr id="116" name="Google Shape;116;p24"/>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117" name="Google Shape;117;p24"/>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118" name="Google Shape;118;p24"/>
          <p:cNvSpPr txBox="1"/>
          <p:nvPr/>
        </p:nvSpPr>
        <p:spPr>
          <a:xfrm>
            <a:off x="-742950" y="1289050"/>
            <a:ext cx="693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pic>
        <p:nvPicPr>
          <p:cNvPr descr="pasted-image.pdf" id="119" name="Google Shape;119;p24"/>
          <p:cNvPicPr preferRelativeResize="0"/>
          <p:nvPr/>
        </p:nvPicPr>
        <p:blipFill rotWithShape="1">
          <a:blip r:embed="rId2">
            <a:alphaModFix/>
          </a:blip>
          <a:srcRect b="0" l="0" r="0" t="0"/>
          <a:stretch/>
        </p:blipFill>
        <p:spPr>
          <a:xfrm>
            <a:off x="342900" y="342900"/>
            <a:ext cx="173860" cy="173860"/>
          </a:xfrm>
          <a:prstGeom prst="rect">
            <a:avLst/>
          </a:prstGeom>
          <a:noFill/>
          <a:ln>
            <a:noFill/>
          </a:ln>
        </p:spPr>
      </p:pic>
      <p:pic>
        <p:nvPicPr>
          <p:cNvPr descr="pasted-image.pdf" id="120" name="Google Shape;120;p24"/>
          <p:cNvPicPr preferRelativeResize="0"/>
          <p:nvPr/>
        </p:nvPicPr>
        <p:blipFill rotWithShape="1">
          <a:blip r:embed="rId2">
            <a:alphaModFix/>
          </a:blip>
          <a:srcRect b="0" l="0" r="0" t="0"/>
          <a:stretch/>
        </p:blipFill>
        <p:spPr>
          <a:xfrm rot="10800000">
            <a:off x="8643544" y="4631339"/>
            <a:ext cx="169261" cy="169261"/>
          </a:xfrm>
          <a:prstGeom prst="rect">
            <a:avLst/>
          </a:prstGeom>
          <a:noFill/>
          <a:ln>
            <a:noFill/>
          </a:ln>
        </p:spPr>
      </p:pic>
      <p:sp>
        <p:nvSpPr>
          <p:cNvPr id="121" name="Google Shape;121;p24"/>
          <p:cNvSpPr/>
          <p:nvPr>
            <p:ph idx="2" type="pic"/>
          </p:nvPr>
        </p:nvSpPr>
        <p:spPr>
          <a:xfrm>
            <a:off x="516760" y="516761"/>
            <a:ext cx="8126700" cy="4114500"/>
          </a:xfrm>
          <a:prstGeom prst="rect">
            <a:avLst/>
          </a:prstGeom>
          <a:noFill/>
          <a:ln>
            <a:noFill/>
          </a:ln>
        </p:spPr>
      </p:sp>
      <p:cxnSp>
        <p:nvCxnSpPr>
          <p:cNvPr id="122" name="Google Shape;122;p24"/>
          <p:cNvCxnSpPr/>
          <p:nvPr/>
        </p:nvCxnSpPr>
        <p:spPr>
          <a:xfrm>
            <a:off x="2054180" y="341007"/>
            <a:ext cx="8992500" cy="0"/>
          </a:xfrm>
          <a:prstGeom prst="straightConnector1">
            <a:avLst/>
          </a:prstGeom>
          <a:noFill/>
          <a:ln cap="flat" cmpd="sng" w="9525">
            <a:solidFill>
              <a:schemeClr val="lt2"/>
            </a:solidFill>
            <a:prstDash val="dash"/>
            <a:miter lim="8000"/>
            <a:headEnd len="sm" w="sm" type="none"/>
            <a:tailEnd len="sm" w="sm" type="none"/>
          </a:ln>
        </p:spPr>
      </p:cxnSp>
      <p:sp>
        <p:nvSpPr>
          <p:cNvPr id="123" name="Google Shape;123;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collage">
  <p:cSld name="picture collage">
    <p:bg>
      <p:bgPr>
        <a:solidFill>
          <a:srgbClr val="FFFFFF"/>
        </a:solidFill>
      </p:bgPr>
    </p:bg>
    <p:spTree>
      <p:nvGrpSpPr>
        <p:cNvPr id="124" name="Shape 124"/>
        <p:cNvGrpSpPr/>
        <p:nvPr/>
      </p:nvGrpSpPr>
      <p:grpSpPr>
        <a:xfrm>
          <a:off x="0" y="0"/>
          <a:ext cx="0" cy="0"/>
          <a:chOff x="0" y="0"/>
          <a:chExt cx="0" cy="0"/>
        </a:xfrm>
      </p:grpSpPr>
      <p:sp>
        <p:nvSpPr>
          <p:cNvPr id="125" name="Google Shape;125;p25"/>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126" name="Google Shape;126;p25"/>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127" name="Google Shape;127;p25"/>
          <p:cNvSpPr txBox="1"/>
          <p:nvPr/>
        </p:nvSpPr>
        <p:spPr>
          <a:xfrm>
            <a:off x="-742950" y="1289050"/>
            <a:ext cx="693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pic>
        <p:nvPicPr>
          <p:cNvPr descr="pasted-image.pdf" id="128" name="Google Shape;128;p25"/>
          <p:cNvPicPr preferRelativeResize="0"/>
          <p:nvPr/>
        </p:nvPicPr>
        <p:blipFill rotWithShape="1">
          <a:blip r:embed="rId2">
            <a:alphaModFix/>
          </a:blip>
          <a:srcRect b="0" l="0" r="0" t="0"/>
          <a:stretch/>
        </p:blipFill>
        <p:spPr>
          <a:xfrm>
            <a:off x="342900" y="342900"/>
            <a:ext cx="173860" cy="173860"/>
          </a:xfrm>
          <a:prstGeom prst="rect">
            <a:avLst/>
          </a:prstGeom>
          <a:noFill/>
          <a:ln>
            <a:noFill/>
          </a:ln>
        </p:spPr>
      </p:pic>
      <p:pic>
        <p:nvPicPr>
          <p:cNvPr descr="pasted-image.pdf" id="129" name="Google Shape;129;p25"/>
          <p:cNvPicPr preferRelativeResize="0"/>
          <p:nvPr/>
        </p:nvPicPr>
        <p:blipFill rotWithShape="1">
          <a:blip r:embed="rId2">
            <a:alphaModFix/>
          </a:blip>
          <a:srcRect b="0" l="0" r="0" t="0"/>
          <a:stretch/>
        </p:blipFill>
        <p:spPr>
          <a:xfrm rot="10800000">
            <a:off x="8643544" y="4631339"/>
            <a:ext cx="169261" cy="169261"/>
          </a:xfrm>
          <a:prstGeom prst="rect">
            <a:avLst/>
          </a:prstGeom>
          <a:noFill/>
          <a:ln>
            <a:noFill/>
          </a:ln>
        </p:spPr>
      </p:pic>
      <p:sp>
        <p:nvSpPr>
          <p:cNvPr id="130" name="Google Shape;130;p25"/>
          <p:cNvSpPr/>
          <p:nvPr>
            <p:ph idx="2" type="pic"/>
          </p:nvPr>
        </p:nvSpPr>
        <p:spPr>
          <a:xfrm>
            <a:off x="516760" y="516761"/>
            <a:ext cx="2418000" cy="4114500"/>
          </a:xfrm>
          <a:prstGeom prst="rect">
            <a:avLst/>
          </a:prstGeom>
          <a:noFill/>
          <a:ln>
            <a:noFill/>
          </a:ln>
        </p:spPr>
      </p:sp>
      <p:cxnSp>
        <p:nvCxnSpPr>
          <p:cNvPr id="131" name="Google Shape;131;p25"/>
          <p:cNvCxnSpPr/>
          <p:nvPr/>
        </p:nvCxnSpPr>
        <p:spPr>
          <a:xfrm>
            <a:off x="2054180" y="341007"/>
            <a:ext cx="8992500" cy="0"/>
          </a:xfrm>
          <a:prstGeom prst="straightConnector1">
            <a:avLst/>
          </a:prstGeom>
          <a:noFill/>
          <a:ln cap="flat" cmpd="sng" w="9525">
            <a:solidFill>
              <a:schemeClr val="lt2"/>
            </a:solidFill>
            <a:prstDash val="dash"/>
            <a:miter lim="8000"/>
            <a:headEnd len="sm" w="sm" type="none"/>
            <a:tailEnd len="sm" w="sm" type="none"/>
          </a:ln>
        </p:spPr>
      </p:cxnSp>
      <p:sp>
        <p:nvSpPr>
          <p:cNvPr id="132" name="Google Shape;132;p25"/>
          <p:cNvSpPr/>
          <p:nvPr>
            <p:ph idx="3" type="pic"/>
          </p:nvPr>
        </p:nvSpPr>
        <p:spPr>
          <a:xfrm>
            <a:off x="6225483" y="2112460"/>
            <a:ext cx="2418000" cy="2516700"/>
          </a:xfrm>
          <a:prstGeom prst="rect">
            <a:avLst/>
          </a:prstGeom>
          <a:noFill/>
          <a:ln>
            <a:noFill/>
          </a:ln>
        </p:spPr>
      </p:sp>
      <p:sp>
        <p:nvSpPr>
          <p:cNvPr id="133" name="Google Shape;133;p25"/>
          <p:cNvSpPr/>
          <p:nvPr>
            <p:ph idx="4" type="pic"/>
          </p:nvPr>
        </p:nvSpPr>
        <p:spPr>
          <a:xfrm>
            <a:off x="6225482" y="517092"/>
            <a:ext cx="2418000" cy="1419300"/>
          </a:xfrm>
          <a:prstGeom prst="rect">
            <a:avLst/>
          </a:prstGeom>
          <a:noFill/>
          <a:ln>
            <a:noFill/>
          </a:ln>
        </p:spPr>
      </p:sp>
      <p:sp>
        <p:nvSpPr>
          <p:cNvPr id="134" name="Google Shape;134;p25"/>
          <p:cNvSpPr/>
          <p:nvPr>
            <p:ph idx="5" type="pic"/>
          </p:nvPr>
        </p:nvSpPr>
        <p:spPr>
          <a:xfrm>
            <a:off x="3108680" y="519503"/>
            <a:ext cx="2942400" cy="2506200"/>
          </a:xfrm>
          <a:prstGeom prst="rect">
            <a:avLst/>
          </a:prstGeom>
          <a:noFill/>
          <a:ln>
            <a:noFill/>
          </a:ln>
        </p:spPr>
      </p:sp>
      <p:sp>
        <p:nvSpPr>
          <p:cNvPr id="135" name="Google Shape;135;p25"/>
          <p:cNvSpPr/>
          <p:nvPr>
            <p:ph idx="6" type="pic"/>
          </p:nvPr>
        </p:nvSpPr>
        <p:spPr>
          <a:xfrm>
            <a:off x="3108680" y="3241385"/>
            <a:ext cx="2942400" cy="1387800"/>
          </a:xfrm>
          <a:prstGeom prst="rect">
            <a:avLst/>
          </a:prstGeom>
          <a:noFill/>
          <a:ln>
            <a:noFill/>
          </a:ln>
        </p:spPr>
      </p:sp>
      <p:sp>
        <p:nvSpPr>
          <p:cNvPr id="136" name="Google Shape;13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tem circle pictures">
  <p:cSld name="three item circle pictures">
    <p:bg>
      <p:bgPr>
        <a:solidFill>
          <a:srgbClr val="FFFFFF"/>
        </a:solidFill>
      </p:bgPr>
    </p:bg>
    <p:spTree>
      <p:nvGrpSpPr>
        <p:cNvPr id="137" name="Shape 137"/>
        <p:cNvGrpSpPr/>
        <p:nvPr/>
      </p:nvGrpSpPr>
      <p:grpSpPr>
        <a:xfrm>
          <a:off x="0" y="0"/>
          <a:ext cx="0" cy="0"/>
          <a:chOff x="0" y="0"/>
          <a:chExt cx="0" cy="0"/>
        </a:xfrm>
      </p:grpSpPr>
      <p:sp>
        <p:nvSpPr>
          <p:cNvPr id="138" name="Google Shape;138;p26"/>
          <p:cNvSpPr/>
          <p:nvPr/>
        </p:nvSpPr>
        <p:spPr>
          <a:xfrm>
            <a:off x="531726" y="618739"/>
            <a:ext cx="1852200" cy="1852200"/>
          </a:xfrm>
          <a:prstGeom prst="ellipse">
            <a:avLst/>
          </a:prstGeom>
          <a:noFill/>
          <a:ln cap="flat" cmpd="sng" w="9525">
            <a:solidFill>
              <a:schemeClr val="accent2"/>
            </a:solidFill>
            <a:prstDash val="dash"/>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7A7A7"/>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cxnSp>
        <p:nvCxnSpPr>
          <p:cNvPr id="139" name="Google Shape;139;p26"/>
          <p:cNvCxnSpPr/>
          <p:nvPr/>
        </p:nvCxnSpPr>
        <p:spPr>
          <a:xfrm>
            <a:off x="2249723" y="2068409"/>
            <a:ext cx="1069500" cy="752100"/>
          </a:xfrm>
          <a:prstGeom prst="straightConnector1">
            <a:avLst/>
          </a:prstGeom>
          <a:noFill/>
          <a:ln cap="flat" cmpd="sng" w="9525">
            <a:solidFill>
              <a:schemeClr val="accent2"/>
            </a:solidFill>
            <a:prstDash val="dash"/>
            <a:round/>
            <a:headEnd len="sm" w="sm" type="none"/>
            <a:tailEnd len="sm" w="sm" type="none"/>
          </a:ln>
        </p:spPr>
      </p:cxnSp>
      <p:sp>
        <p:nvSpPr>
          <p:cNvPr id="140" name="Google Shape;140;p26"/>
          <p:cNvSpPr/>
          <p:nvPr/>
        </p:nvSpPr>
        <p:spPr>
          <a:xfrm>
            <a:off x="3217776" y="2282840"/>
            <a:ext cx="1852200" cy="1852200"/>
          </a:xfrm>
          <a:prstGeom prst="ellipse">
            <a:avLst/>
          </a:prstGeom>
          <a:noFill/>
          <a:ln cap="flat" cmpd="sng" w="9525">
            <a:solidFill>
              <a:schemeClr val="accent2"/>
            </a:solidFill>
            <a:prstDash val="dash"/>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7A7A7"/>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cxnSp>
        <p:nvCxnSpPr>
          <p:cNvPr id="141" name="Google Shape;141;p26"/>
          <p:cNvCxnSpPr/>
          <p:nvPr/>
        </p:nvCxnSpPr>
        <p:spPr>
          <a:xfrm flipH="1" rot="10800000">
            <a:off x="5008559" y="2375081"/>
            <a:ext cx="1280700" cy="453300"/>
          </a:xfrm>
          <a:prstGeom prst="straightConnector1">
            <a:avLst/>
          </a:prstGeom>
          <a:noFill/>
          <a:ln cap="flat" cmpd="sng" w="9525">
            <a:solidFill>
              <a:schemeClr val="accent2"/>
            </a:solidFill>
            <a:prstDash val="dash"/>
            <a:round/>
            <a:headEnd len="sm" w="sm" type="none"/>
            <a:tailEnd len="sm" w="sm" type="none"/>
          </a:ln>
        </p:spPr>
      </p:cxnSp>
      <p:sp>
        <p:nvSpPr>
          <p:cNvPr id="142" name="Google Shape;142;p26"/>
          <p:cNvSpPr/>
          <p:nvPr/>
        </p:nvSpPr>
        <p:spPr>
          <a:xfrm>
            <a:off x="6227676" y="1143352"/>
            <a:ext cx="1852200" cy="1852200"/>
          </a:xfrm>
          <a:prstGeom prst="ellipse">
            <a:avLst/>
          </a:prstGeom>
          <a:noFill/>
          <a:ln cap="flat" cmpd="sng" w="9525">
            <a:solidFill>
              <a:schemeClr val="accent2"/>
            </a:solidFill>
            <a:prstDash val="dash"/>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7A7A7"/>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143" name="Google Shape;143;p26"/>
          <p:cNvSpPr/>
          <p:nvPr>
            <p:ph idx="2" type="pic"/>
          </p:nvPr>
        </p:nvSpPr>
        <p:spPr>
          <a:xfrm>
            <a:off x="600592" y="687605"/>
            <a:ext cx="1714500" cy="1714500"/>
          </a:xfrm>
          <a:prstGeom prst="ellipse">
            <a:avLst/>
          </a:prstGeom>
          <a:noFill/>
          <a:ln>
            <a:noFill/>
          </a:ln>
        </p:spPr>
      </p:sp>
      <p:sp>
        <p:nvSpPr>
          <p:cNvPr id="144" name="Google Shape;144;p26"/>
          <p:cNvSpPr/>
          <p:nvPr>
            <p:ph idx="3" type="pic"/>
          </p:nvPr>
        </p:nvSpPr>
        <p:spPr>
          <a:xfrm>
            <a:off x="3286643" y="2351707"/>
            <a:ext cx="1714500" cy="1714500"/>
          </a:xfrm>
          <a:prstGeom prst="ellipse">
            <a:avLst/>
          </a:prstGeom>
          <a:noFill/>
          <a:ln>
            <a:noFill/>
          </a:ln>
        </p:spPr>
      </p:sp>
      <p:sp>
        <p:nvSpPr>
          <p:cNvPr id="145" name="Google Shape;145;p26"/>
          <p:cNvSpPr/>
          <p:nvPr>
            <p:ph idx="4" type="pic"/>
          </p:nvPr>
        </p:nvSpPr>
        <p:spPr>
          <a:xfrm>
            <a:off x="6296543" y="1212218"/>
            <a:ext cx="1714500" cy="1714500"/>
          </a:xfrm>
          <a:prstGeom prst="ellipse">
            <a:avLst/>
          </a:prstGeom>
          <a:noFill/>
          <a:ln>
            <a:noFill/>
          </a:ln>
        </p:spPr>
      </p:sp>
      <p:cxnSp>
        <p:nvCxnSpPr>
          <p:cNvPr id="146" name="Google Shape;146;p26"/>
          <p:cNvCxnSpPr/>
          <p:nvPr/>
        </p:nvCxnSpPr>
        <p:spPr>
          <a:xfrm>
            <a:off x="2054180" y="341007"/>
            <a:ext cx="8992500" cy="0"/>
          </a:xfrm>
          <a:prstGeom prst="straightConnector1">
            <a:avLst/>
          </a:prstGeom>
          <a:noFill/>
          <a:ln cap="flat" cmpd="sng" w="9525">
            <a:solidFill>
              <a:schemeClr val="lt2"/>
            </a:solidFill>
            <a:prstDash val="dash"/>
            <a:miter lim="8000"/>
            <a:headEnd len="sm" w="sm" type="none"/>
            <a:tailEnd len="sm" w="sm" type="none"/>
          </a:ln>
        </p:spPr>
      </p:cxnSp>
      <p:sp>
        <p:nvSpPr>
          <p:cNvPr id="147" name="Google Shape;147;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background alt footer">
  <p:cSld name="empty background alt footer">
    <p:bg>
      <p:bgPr>
        <a:solidFill>
          <a:srgbClr val="FFFFFF"/>
        </a:solidFill>
      </p:bgPr>
    </p:bg>
    <p:spTree>
      <p:nvGrpSpPr>
        <p:cNvPr id="148" name="Shape 148"/>
        <p:cNvGrpSpPr/>
        <p:nvPr/>
      </p:nvGrpSpPr>
      <p:grpSpPr>
        <a:xfrm>
          <a:off x="0" y="0"/>
          <a:ext cx="0" cy="0"/>
          <a:chOff x="0" y="0"/>
          <a:chExt cx="0" cy="0"/>
        </a:xfrm>
      </p:grpSpPr>
      <p:sp>
        <p:nvSpPr>
          <p:cNvPr id="149" name="Google Shape;149;p27"/>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pic>
        <p:nvPicPr>
          <p:cNvPr descr="VT-grid-02.png" id="150" name="Google Shape;150;p27"/>
          <p:cNvPicPr preferRelativeResize="0"/>
          <p:nvPr/>
        </p:nvPicPr>
        <p:blipFill rotWithShape="1">
          <a:blip r:embed="rId2">
            <a:alphaModFix/>
          </a:blip>
          <a:srcRect b="0" l="0" r="0" t="0"/>
          <a:stretch/>
        </p:blipFill>
        <p:spPr>
          <a:xfrm>
            <a:off x="3208705" y="4630516"/>
            <a:ext cx="7950605" cy="5143500"/>
          </a:xfrm>
          <a:prstGeom prst="rect">
            <a:avLst/>
          </a:prstGeom>
          <a:noFill/>
          <a:ln>
            <a:noFill/>
          </a:ln>
        </p:spPr>
      </p:pic>
      <p:sp>
        <p:nvSpPr>
          <p:cNvPr id="151" name="Google Shape;151;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photo">
  <p:cSld name="right side photo">
    <p:bg>
      <p:bgPr>
        <a:solidFill>
          <a:srgbClr val="FFFFFF"/>
        </a:solidFill>
      </p:bgPr>
    </p:bg>
    <p:spTree>
      <p:nvGrpSpPr>
        <p:cNvPr id="152" name="Shape 152"/>
        <p:cNvGrpSpPr/>
        <p:nvPr/>
      </p:nvGrpSpPr>
      <p:grpSpPr>
        <a:xfrm>
          <a:off x="0" y="0"/>
          <a:ext cx="0" cy="0"/>
          <a:chOff x="0" y="0"/>
          <a:chExt cx="0" cy="0"/>
        </a:xfrm>
      </p:grpSpPr>
      <p:sp>
        <p:nvSpPr>
          <p:cNvPr id="153" name="Google Shape;153;p28"/>
          <p:cNvSpPr/>
          <p:nvPr>
            <p:ph idx="2" type="pic"/>
          </p:nvPr>
        </p:nvSpPr>
        <p:spPr>
          <a:xfrm>
            <a:off x="4686300" y="0"/>
            <a:ext cx="4457700" cy="5143500"/>
          </a:xfrm>
          <a:prstGeom prst="rect">
            <a:avLst/>
          </a:prstGeom>
          <a:noFill/>
          <a:ln>
            <a:noFill/>
          </a:ln>
        </p:spPr>
      </p:sp>
      <p:sp>
        <p:nvSpPr>
          <p:cNvPr id="154" name="Google Shape;154;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page">
  <p:cSld name="bio page">
    <p:bg>
      <p:bgPr>
        <a:solidFill>
          <a:srgbClr val="FFFFFF"/>
        </a:solidFill>
      </p:bgPr>
    </p:bg>
    <p:spTree>
      <p:nvGrpSpPr>
        <p:cNvPr id="155" name="Shape 155"/>
        <p:cNvGrpSpPr/>
        <p:nvPr/>
      </p:nvGrpSpPr>
      <p:grpSpPr>
        <a:xfrm>
          <a:off x="0" y="0"/>
          <a:ext cx="0" cy="0"/>
          <a:chOff x="0" y="0"/>
          <a:chExt cx="0" cy="0"/>
        </a:xfrm>
      </p:grpSpPr>
      <p:sp>
        <p:nvSpPr>
          <p:cNvPr id="156" name="Google Shape;156;p29"/>
          <p:cNvSpPr/>
          <p:nvPr/>
        </p:nvSpPr>
        <p:spPr>
          <a:xfrm>
            <a:off x="7470650" y="4767860"/>
            <a:ext cx="186900" cy="3114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accent3"/>
              </a:buClr>
              <a:buSzPts val="900"/>
              <a:buFont typeface="Arial"/>
              <a:buNone/>
            </a:pPr>
            <a:r>
              <a:t/>
            </a:r>
            <a:endParaRPr b="0" i="0" sz="900" u="none" cap="none" strike="noStrike">
              <a:solidFill>
                <a:schemeClr val="accent1"/>
              </a:solidFill>
              <a:latin typeface="Calibri"/>
              <a:ea typeface="Calibri"/>
              <a:cs typeface="Calibri"/>
              <a:sym typeface="Calibri"/>
            </a:endParaRPr>
          </a:p>
        </p:txBody>
      </p:sp>
      <p:sp>
        <p:nvSpPr>
          <p:cNvPr id="157" name="Google Shape;157;p29"/>
          <p:cNvSpPr/>
          <p:nvPr/>
        </p:nvSpPr>
        <p:spPr>
          <a:xfrm>
            <a:off x="6450424" y="2750996"/>
            <a:ext cx="1852200" cy="1852200"/>
          </a:xfrm>
          <a:prstGeom prst="ellipse">
            <a:avLst/>
          </a:prstGeom>
          <a:noFill/>
          <a:ln cap="flat" cmpd="sng" w="9525">
            <a:solidFill>
              <a:schemeClr val="accent2"/>
            </a:solidFill>
            <a:prstDash val="dash"/>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7A7A7"/>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158" name="Google Shape;158;p29"/>
          <p:cNvSpPr/>
          <p:nvPr/>
        </p:nvSpPr>
        <p:spPr>
          <a:xfrm>
            <a:off x="531726" y="618739"/>
            <a:ext cx="1852200" cy="1852200"/>
          </a:xfrm>
          <a:prstGeom prst="ellipse">
            <a:avLst/>
          </a:prstGeom>
          <a:noFill/>
          <a:ln cap="flat" cmpd="sng" w="9525">
            <a:solidFill>
              <a:schemeClr val="accent2"/>
            </a:solidFill>
            <a:prstDash val="dash"/>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7A7A7"/>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159" name="Google Shape;159;p29"/>
          <p:cNvSpPr/>
          <p:nvPr>
            <p:ph idx="2" type="pic"/>
          </p:nvPr>
        </p:nvSpPr>
        <p:spPr>
          <a:xfrm>
            <a:off x="600592" y="687605"/>
            <a:ext cx="1714500" cy="1714500"/>
          </a:xfrm>
          <a:prstGeom prst="ellipse">
            <a:avLst/>
          </a:prstGeom>
          <a:noFill/>
          <a:ln>
            <a:noFill/>
          </a:ln>
        </p:spPr>
      </p:sp>
      <p:sp>
        <p:nvSpPr>
          <p:cNvPr id="160" name="Google Shape;160;p29"/>
          <p:cNvSpPr/>
          <p:nvPr>
            <p:ph idx="3" type="pic"/>
          </p:nvPr>
        </p:nvSpPr>
        <p:spPr>
          <a:xfrm>
            <a:off x="6519004" y="2819863"/>
            <a:ext cx="1714500" cy="1714500"/>
          </a:xfrm>
          <a:prstGeom prst="ellipse">
            <a:avLst/>
          </a:prstGeom>
          <a:noFill/>
          <a:ln>
            <a:noFill/>
          </a:ln>
        </p:spPr>
      </p:sp>
      <p:sp>
        <p:nvSpPr>
          <p:cNvPr id="161" name="Google Shape;161;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graphic empty background">
  <p:cSld name="gray graphic empty background">
    <p:bg>
      <p:bgPr>
        <a:solidFill>
          <a:srgbClr val="FFFFFF"/>
        </a:solidFill>
      </p:bgPr>
    </p:bg>
    <p:spTree>
      <p:nvGrpSpPr>
        <p:cNvPr id="162" name="Shape 162"/>
        <p:cNvGrpSpPr/>
        <p:nvPr/>
      </p:nvGrpSpPr>
      <p:grpSpPr>
        <a:xfrm>
          <a:off x="0" y="0"/>
          <a:ext cx="0" cy="0"/>
          <a:chOff x="0" y="0"/>
          <a:chExt cx="0" cy="0"/>
        </a:xfrm>
      </p:grpSpPr>
      <p:sp>
        <p:nvSpPr>
          <p:cNvPr id="163" name="Google Shape;163;p30"/>
          <p:cNvSpPr/>
          <p:nvPr/>
        </p:nvSpPr>
        <p:spPr>
          <a:xfrm>
            <a:off x="0" y="0"/>
            <a:ext cx="3771900" cy="5143500"/>
          </a:xfrm>
          <a:prstGeom prst="rect">
            <a:avLst/>
          </a:prstGeom>
          <a:solidFill>
            <a:srgbClr val="EDEDE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accent2"/>
              </a:buClr>
              <a:buSzPts val="1400"/>
              <a:buFont typeface="Calibri"/>
              <a:buNone/>
            </a:pPr>
            <a:r>
              <a:t/>
            </a:r>
            <a:endParaRPr b="0" i="0" sz="1400" u="none" cap="none" strike="noStrike">
              <a:solidFill>
                <a:srgbClr val="EDEDED"/>
              </a:solidFill>
              <a:latin typeface="Calibri"/>
              <a:ea typeface="Calibri"/>
              <a:cs typeface="Calibri"/>
              <a:sym typeface="Calibri"/>
            </a:endParaRPr>
          </a:p>
        </p:txBody>
      </p:sp>
      <p:sp>
        <p:nvSpPr>
          <p:cNvPr id="164" name="Google Shape;164;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2.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agent4sd.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1.png"/><Relationship Id="rId13" Type="http://schemas.openxmlformats.org/officeDocument/2006/relationships/image" Target="../media/image31.png"/><Relationship Id="rId12" Type="http://schemas.openxmlformats.org/officeDocument/2006/relationships/image" Target="../media/image26.png"/><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3.png"/><Relationship Id="rId9" Type="http://schemas.openxmlformats.org/officeDocument/2006/relationships/image" Target="../media/image22.png"/><Relationship Id="rId14" Type="http://schemas.openxmlformats.org/officeDocument/2006/relationships/image" Target="../media/image28.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30.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2.png"/><Relationship Id="rId4" Type="http://schemas.openxmlformats.org/officeDocument/2006/relationships/image" Target="../media/image68.png"/><Relationship Id="rId5" Type="http://schemas.openxmlformats.org/officeDocument/2006/relationships/image" Target="../media/image107.png"/><Relationship Id="rId6" Type="http://schemas.openxmlformats.org/officeDocument/2006/relationships/image" Target="../media/image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1.png"/><Relationship Id="rId12" Type="http://schemas.openxmlformats.org/officeDocument/2006/relationships/image" Target="../media/image49.png"/><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34.png"/><Relationship Id="rId9" Type="http://schemas.openxmlformats.org/officeDocument/2006/relationships/image" Target="../media/image38.png"/><Relationship Id="rId5" Type="http://schemas.openxmlformats.org/officeDocument/2006/relationships/image" Target="../media/image43.png"/><Relationship Id="rId6" Type="http://schemas.openxmlformats.org/officeDocument/2006/relationships/image" Target="../media/image40.png"/><Relationship Id="rId7" Type="http://schemas.openxmlformats.org/officeDocument/2006/relationships/image" Target="../media/image46.png"/><Relationship Id="rId8" Type="http://schemas.openxmlformats.org/officeDocument/2006/relationships/image" Target="../media/image45.png"/></Relationships>
</file>

<file path=ppt/slides/_rels/slide18.xml.rels><?xml version="1.0" encoding="UTF-8" standalone="yes"?><Relationships xmlns="http://schemas.openxmlformats.org/package/2006/relationships"><Relationship Id="rId10" Type="http://schemas.openxmlformats.org/officeDocument/2006/relationships/image" Target="../media/image55.png"/><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52.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1.png"/><Relationship Id="rId4" Type="http://schemas.openxmlformats.org/officeDocument/2006/relationships/image" Target="../media/image54.png"/><Relationship Id="rId5" Type="http://schemas.openxmlformats.org/officeDocument/2006/relationships/image" Target="../media/image60.png"/><Relationship Id="rId6" Type="http://schemas.openxmlformats.org/officeDocument/2006/relationships/image" Target="../media/image58.jpg"/><Relationship Id="rId7"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1.png"/></Relationships>
</file>

<file path=ppt/slides/_rels/slide33.xml.rels><?xml version="1.0" encoding="UTF-8" standalone="yes"?><Relationships xmlns="http://schemas.openxmlformats.org/package/2006/relationships"><Relationship Id="rId11" Type="http://schemas.openxmlformats.org/officeDocument/2006/relationships/image" Target="../media/image83.png"/><Relationship Id="rId10" Type="http://schemas.openxmlformats.org/officeDocument/2006/relationships/image" Target="../media/image88.png"/><Relationship Id="rId13" Type="http://schemas.openxmlformats.org/officeDocument/2006/relationships/image" Target="../media/image87.png"/><Relationship Id="rId12" Type="http://schemas.openxmlformats.org/officeDocument/2006/relationships/image" Target="../media/image102.png"/><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9.png"/><Relationship Id="rId4" Type="http://schemas.openxmlformats.org/officeDocument/2006/relationships/image" Target="../media/image74.png"/><Relationship Id="rId9" Type="http://schemas.openxmlformats.org/officeDocument/2006/relationships/image" Target="../media/image82.png"/><Relationship Id="rId5" Type="http://schemas.openxmlformats.org/officeDocument/2006/relationships/image" Target="../media/image70.png"/><Relationship Id="rId6" Type="http://schemas.openxmlformats.org/officeDocument/2006/relationships/image" Target="../media/image79.png"/><Relationship Id="rId7" Type="http://schemas.openxmlformats.org/officeDocument/2006/relationships/image" Target="../media/image75.png"/><Relationship Id="rId8"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1" Type="http://schemas.openxmlformats.org/officeDocument/2006/relationships/image" Target="../media/image106.png"/><Relationship Id="rId10" Type="http://schemas.openxmlformats.org/officeDocument/2006/relationships/image" Target="../media/image97.png"/><Relationship Id="rId13" Type="http://schemas.openxmlformats.org/officeDocument/2006/relationships/hyperlink" Target="https://iopscience.iop.org/article/10.1088/0256-307X/42/2/027403" TargetMode="External"/><Relationship Id="rId12" Type="http://schemas.openxmlformats.org/officeDocument/2006/relationships/image" Target="../media/image98.png"/><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91.jpg"/><Relationship Id="rId4" Type="http://schemas.openxmlformats.org/officeDocument/2006/relationships/image" Target="../media/image92.jpg"/><Relationship Id="rId9" Type="http://schemas.openxmlformats.org/officeDocument/2006/relationships/image" Target="../media/image90.png"/><Relationship Id="rId5" Type="http://schemas.openxmlformats.org/officeDocument/2006/relationships/image" Target="../media/image85.jpg"/><Relationship Id="rId6" Type="http://schemas.openxmlformats.org/officeDocument/2006/relationships/image" Target="../media/image93.png"/><Relationship Id="rId7" Type="http://schemas.openxmlformats.org/officeDocument/2006/relationships/image" Target="../media/image89.jpg"/><Relationship Id="rId8" Type="http://schemas.openxmlformats.org/officeDocument/2006/relationships/image" Target="../media/image9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94.png"/><Relationship Id="rId4" Type="http://schemas.openxmlformats.org/officeDocument/2006/relationships/hyperlink" Target="https://iopscience.iop.org/article/10.1088/0256-307X/42/2/027403"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9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01.png"/><Relationship Id="rId4" Type="http://schemas.openxmlformats.org/officeDocument/2006/relationships/image" Target="../media/image99.jpg"/><Relationship Id="rId5" Type="http://schemas.openxmlformats.org/officeDocument/2006/relationships/image" Target="../media/image103.jpg"/><Relationship Id="rId6" Type="http://schemas.openxmlformats.org/officeDocument/2006/relationships/image" Target="../media/image111.png"/><Relationship Id="rId7" Type="http://schemas.openxmlformats.org/officeDocument/2006/relationships/image" Target="../media/image108.png"/><Relationship Id="rId8" Type="http://schemas.openxmlformats.org/officeDocument/2006/relationships/image" Target="../media/image10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04.png"/><Relationship Id="rId4" Type="http://schemas.openxmlformats.org/officeDocument/2006/relationships/hyperlink" Target="about:blank" TargetMode="External"/><Relationship Id="rId5" Type="http://schemas.openxmlformats.org/officeDocument/2006/relationships/hyperlink" Target="https://github.com/deep-symbolic-mathematics/" TargetMode="External"/><Relationship Id="rId6" Type="http://schemas.openxmlformats.org/officeDocument/2006/relationships/image" Target="../media/image109.png"/><Relationship Id="rId7" Type="http://schemas.openxmlformats.org/officeDocument/2006/relationships/image" Target="../media/image1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ctrTitle"/>
          </p:nvPr>
        </p:nvSpPr>
        <p:spPr>
          <a:xfrm>
            <a:off x="232756" y="509915"/>
            <a:ext cx="8565804" cy="1244378"/>
          </a:xfrm>
          <a:prstGeom prst="rect">
            <a:avLst/>
          </a:prstGeom>
          <a:solidFill>
            <a:srgbClr val="861F41"/>
          </a:solidFill>
          <a:ln cap="flat" cmpd="sng" w="9525">
            <a:solidFill>
              <a:srgbClr val="F1AC81"/>
            </a:solidFill>
            <a:prstDash val="solid"/>
            <a:round/>
            <a:headEnd len="sm" w="sm" type="none"/>
            <a:tailEnd len="sm" w="sm" type="none"/>
          </a:ln>
          <a:effectLst>
            <a:outerShdw blurRad="40000" rotWithShape="0" dir="5400000" dist="23000">
              <a:srgbClr val="000000">
                <a:alpha val="34901"/>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3600">
                <a:solidFill>
                  <a:schemeClr val="lt1"/>
                </a:solidFill>
                <a:latin typeface="Arial"/>
                <a:ea typeface="Arial"/>
                <a:cs typeface="Arial"/>
                <a:sym typeface="Arial"/>
              </a:rPr>
              <a:t>Agentic AI for Scientific Discovery: </a:t>
            </a:r>
            <a:br>
              <a:rPr b="1" lang="en" sz="2800">
                <a:solidFill>
                  <a:schemeClr val="lt1"/>
                </a:solidFill>
                <a:latin typeface="Arial"/>
                <a:ea typeface="Arial"/>
                <a:cs typeface="Arial"/>
                <a:sym typeface="Arial"/>
              </a:rPr>
            </a:br>
            <a:r>
              <a:rPr b="1" lang="en" sz="2800">
                <a:solidFill>
                  <a:schemeClr val="lt1"/>
                </a:solidFill>
                <a:latin typeface="Arial"/>
                <a:ea typeface="Arial"/>
                <a:cs typeface="Arial"/>
                <a:sym typeface="Arial"/>
              </a:rPr>
              <a:t>Benchmarks, Frameworks, and Applications</a:t>
            </a:r>
            <a:endParaRPr/>
          </a:p>
        </p:txBody>
      </p:sp>
      <p:sp>
        <p:nvSpPr>
          <p:cNvPr id="170" name="Google Shape;170;p31"/>
          <p:cNvSpPr txBox="1"/>
          <p:nvPr/>
        </p:nvSpPr>
        <p:spPr>
          <a:xfrm>
            <a:off x="1338269" y="2275657"/>
            <a:ext cx="6699368" cy="1568167"/>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accent1"/>
              </a:buClr>
              <a:buSzPts val="2720"/>
              <a:buFont typeface="Arial"/>
              <a:buNone/>
            </a:pPr>
            <a:r>
              <a:rPr b="1" i="0" lang="en" sz="3200" u="none" cap="none" strike="noStrike">
                <a:solidFill>
                  <a:schemeClr val="dk1"/>
                </a:solidFill>
                <a:latin typeface="Arial"/>
                <a:ea typeface="Arial"/>
                <a:cs typeface="Arial"/>
                <a:sym typeface="Arial"/>
              </a:rPr>
              <a:t>Chandan K. Reddy</a:t>
            </a:r>
            <a:endParaRPr b="1" i="0" sz="3200" u="none" cap="none" strike="noStrike">
              <a:solidFill>
                <a:srgbClr val="0070C0"/>
              </a:solidFill>
              <a:latin typeface="Arial"/>
              <a:ea typeface="Arial"/>
              <a:cs typeface="Arial"/>
              <a:sym typeface="Arial"/>
            </a:endParaRPr>
          </a:p>
          <a:p>
            <a:pPr indent="0" lvl="0" marL="0" marR="0" rtl="0" algn="ctr">
              <a:lnSpc>
                <a:spcPct val="100000"/>
              </a:lnSpc>
              <a:spcBef>
                <a:spcPts val="360"/>
              </a:spcBef>
              <a:spcAft>
                <a:spcPts val="0"/>
              </a:spcAft>
              <a:buClr>
                <a:schemeClr val="accent1"/>
              </a:buClr>
              <a:buSzPts val="1530"/>
              <a:buFont typeface="Arial"/>
              <a:buNone/>
            </a:pPr>
            <a:r>
              <a:rPr b="1" i="0" lang="en" sz="1800" u="none" cap="none" strike="noStrike">
                <a:solidFill>
                  <a:schemeClr val="dk1"/>
                </a:solidFill>
                <a:latin typeface="Arial"/>
                <a:ea typeface="Arial"/>
                <a:cs typeface="Arial"/>
                <a:sym typeface="Arial"/>
              </a:rPr>
              <a:t>Dept. of Computer Science</a:t>
            </a:r>
            <a:endParaRPr/>
          </a:p>
          <a:p>
            <a:pPr indent="0" lvl="0" marL="0" marR="0" rtl="0" algn="ctr">
              <a:lnSpc>
                <a:spcPct val="100000"/>
              </a:lnSpc>
              <a:spcBef>
                <a:spcPts val="360"/>
              </a:spcBef>
              <a:spcAft>
                <a:spcPts val="0"/>
              </a:spcAft>
              <a:buClr>
                <a:schemeClr val="accent1"/>
              </a:buClr>
              <a:buSzPts val="1530"/>
              <a:buFont typeface="Arial"/>
              <a:buNone/>
            </a:pPr>
            <a:r>
              <a:rPr b="1" i="0" lang="en" sz="1800" u="none" cap="none" strike="noStrike">
                <a:solidFill>
                  <a:schemeClr val="dk1"/>
                </a:solidFill>
                <a:latin typeface="Arial"/>
                <a:ea typeface="Arial"/>
                <a:cs typeface="Arial"/>
                <a:sym typeface="Arial"/>
              </a:rPr>
              <a:t>Virginia Tech</a:t>
            </a:r>
            <a:endParaRPr b="0" i="0" sz="1800" u="none" cap="none" strike="noStrike">
              <a:solidFill>
                <a:srgbClr val="CB2E61"/>
              </a:solidFill>
              <a:latin typeface="Arial"/>
              <a:ea typeface="Arial"/>
              <a:cs typeface="Arial"/>
              <a:sym typeface="Arial"/>
            </a:endParaRPr>
          </a:p>
          <a:p>
            <a:pPr indent="0" lvl="0" marL="0" marR="0" rtl="0" algn="ctr">
              <a:lnSpc>
                <a:spcPct val="100000"/>
              </a:lnSpc>
              <a:spcBef>
                <a:spcPts val="300"/>
              </a:spcBef>
              <a:spcAft>
                <a:spcPts val="0"/>
              </a:spcAft>
              <a:buClr>
                <a:schemeClr val="accent1"/>
              </a:buClr>
              <a:buSzPts val="1275"/>
              <a:buFont typeface="Arial"/>
              <a:buNone/>
            </a:pPr>
            <a:r>
              <a:t/>
            </a:r>
            <a:endParaRPr b="0" i="0" sz="1500" u="none" cap="none" strike="noStrike">
              <a:solidFill>
                <a:srgbClr val="0070C0"/>
              </a:solidFill>
              <a:latin typeface="Arial"/>
              <a:ea typeface="Arial"/>
              <a:cs typeface="Arial"/>
              <a:sym typeface="Arial"/>
            </a:endParaRPr>
          </a:p>
        </p:txBody>
      </p:sp>
      <p:sp>
        <p:nvSpPr>
          <p:cNvPr id="171" name="Google Shape;171;p31"/>
          <p:cNvSpPr txBox="1"/>
          <p:nvPr/>
        </p:nvSpPr>
        <p:spPr>
          <a:xfrm>
            <a:off x="1634489" y="4307482"/>
            <a:ext cx="5829300" cy="800100"/>
          </a:xfrm>
          <a:prstGeom prst="rect">
            <a:avLst/>
          </a:prstGeom>
          <a:noFill/>
          <a:ln>
            <a:noFill/>
          </a:ln>
        </p:spPr>
        <p:txBody>
          <a:bodyPr anchorCtr="0" anchor="ctr" bIns="34275" lIns="68575" spcFirstLastPara="1" rIns="68575" wrap="square" tIns="34275">
            <a:norm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Image result for virginia tech" id="172" name="Google Shape;172;p31"/>
          <p:cNvPicPr preferRelativeResize="0"/>
          <p:nvPr/>
        </p:nvPicPr>
        <p:blipFill rotWithShape="1">
          <a:blip r:embed="rId3">
            <a:alphaModFix/>
          </a:blip>
          <a:srcRect b="0" l="0" r="0" t="0"/>
          <a:stretch/>
        </p:blipFill>
        <p:spPr>
          <a:xfrm>
            <a:off x="140663" y="4707532"/>
            <a:ext cx="1832838" cy="393933"/>
          </a:xfrm>
          <a:prstGeom prst="rect">
            <a:avLst/>
          </a:prstGeom>
          <a:noFill/>
          <a:ln>
            <a:noFill/>
          </a:ln>
        </p:spPr>
      </p:pic>
      <p:sp>
        <p:nvSpPr>
          <p:cNvPr id="173" name="Google Shape;173;p31"/>
          <p:cNvSpPr/>
          <p:nvPr/>
        </p:nvSpPr>
        <p:spPr>
          <a:xfrm>
            <a:off x="918792" y="4032504"/>
            <a:ext cx="7193731" cy="295466"/>
          </a:xfrm>
          <a:prstGeom prst="roundRect">
            <a:avLst>
              <a:gd fmla="val 16667" name="adj"/>
            </a:avLst>
          </a:prstGeom>
          <a:solidFill>
            <a:srgbClr val="D4E8E8"/>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600" u="none" cap="none" strike="noStrike">
                <a:solidFill>
                  <a:srgbClr val="861F41"/>
                </a:solidFill>
                <a:latin typeface="Times New Roman"/>
                <a:ea typeface="Times New Roman"/>
                <a:cs typeface="Times New Roman"/>
                <a:sym typeface="Times New Roman"/>
              </a:rPr>
              <a:t>AAAI’26 Tutorial on Agentic AI for Scientific Discovery - </a:t>
            </a:r>
            <a:r>
              <a:rPr b="1" i="0" lang="en" sz="1800" u="sng" cap="none" strike="noStrike">
                <a:solidFill>
                  <a:schemeClr val="hlink"/>
                </a:solidFill>
                <a:latin typeface="Times New Roman"/>
                <a:ea typeface="Times New Roman"/>
                <a:cs typeface="Times New Roman"/>
                <a:sym typeface="Times New Roman"/>
                <a:hlinkClick r:id="rId4"/>
              </a:rPr>
              <a:t>https://agent4sd.io/</a:t>
            </a:r>
            <a:r>
              <a:rPr b="1" i="0" lang="en" sz="1800" u="none" cap="none" strike="noStrike">
                <a:solidFill>
                  <a:srgbClr val="861F41"/>
                </a:solidFill>
                <a:latin typeface="Times New Roman"/>
                <a:ea typeface="Times New Roman"/>
                <a:cs typeface="Times New Roman"/>
                <a:sym typeface="Times New Roman"/>
              </a:rPr>
              <a:t> </a:t>
            </a:r>
            <a:endParaRPr b="1"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97" name="Google Shape;297;p40"/>
          <p:cNvSpPr txBox="1"/>
          <p:nvPr/>
        </p:nvSpPr>
        <p:spPr>
          <a:xfrm>
            <a:off x="78734" y="4904184"/>
            <a:ext cx="521463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Unified Deep Symbolic Regression (Landajuela et al., 2022) </a:t>
            </a:r>
            <a:endParaRPr/>
          </a:p>
        </p:txBody>
      </p:sp>
      <p:cxnSp>
        <p:nvCxnSpPr>
          <p:cNvPr id="298" name="Google Shape;298;p40"/>
          <p:cNvCxnSpPr/>
          <p:nvPr/>
        </p:nvCxnSpPr>
        <p:spPr>
          <a:xfrm>
            <a:off x="134907" y="4904184"/>
            <a:ext cx="4358020" cy="0"/>
          </a:xfrm>
          <a:prstGeom prst="straightConnector1">
            <a:avLst/>
          </a:prstGeom>
          <a:solidFill>
            <a:srgbClr val="BB0000"/>
          </a:solidFill>
          <a:ln cap="flat" cmpd="sng" w="9525">
            <a:solidFill>
              <a:srgbClr val="7F7F7F"/>
            </a:solidFill>
            <a:prstDash val="solid"/>
            <a:round/>
            <a:headEnd len="sm" w="sm" type="none"/>
            <a:tailEnd len="sm" w="sm" type="none"/>
          </a:ln>
        </p:spPr>
      </p:cxnSp>
      <p:grpSp>
        <p:nvGrpSpPr>
          <p:cNvPr id="299" name="Google Shape;299;p40"/>
          <p:cNvGrpSpPr/>
          <p:nvPr/>
        </p:nvGrpSpPr>
        <p:grpSpPr>
          <a:xfrm>
            <a:off x="142689" y="901085"/>
            <a:ext cx="8858622" cy="3848765"/>
            <a:chOff x="958549" y="1625121"/>
            <a:chExt cx="10547577" cy="4276216"/>
          </a:xfrm>
        </p:grpSpPr>
        <p:pic>
          <p:nvPicPr>
            <p:cNvPr id="300" name="Google Shape;300;p40"/>
            <p:cNvPicPr preferRelativeResize="0"/>
            <p:nvPr/>
          </p:nvPicPr>
          <p:blipFill rotWithShape="1">
            <a:blip r:embed="rId3">
              <a:alphaModFix/>
            </a:blip>
            <a:srcRect b="0" l="0" r="0" t="0"/>
            <a:stretch/>
          </p:blipFill>
          <p:spPr>
            <a:xfrm>
              <a:off x="958549" y="1625122"/>
              <a:ext cx="10274899" cy="4276215"/>
            </a:xfrm>
            <a:prstGeom prst="rect">
              <a:avLst/>
            </a:prstGeom>
            <a:noFill/>
            <a:ln>
              <a:noFill/>
            </a:ln>
          </p:spPr>
        </p:pic>
        <p:pic>
          <p:nvPicPr>
            <p:cNvPr id="301" name="Google Shape;301;p40"/>
            <p:cNvPicPr preferRelativeResize="0"/>
            <p:nvPr/>
          </p:nvPicPr>
          <p:blipFill rotWithShape="1">
            <a:blip r:embed="rId4">
              <a:alphaModFix/>
            </a:blip>
            <a:srcRect b="0" l="0" r="0" t="0"/>
            <a:stretch/>
          </p:blipFill>
          <p:spPr>
            <a:xfrm>
              <a:off x="6544532" y="1625121"/>
              <a:ext cx="4961594" cy="1750846"/>
            </a:xfrm>
            <a:prstGeom prst="rect">
              <a:avLst/>
            </a:prstGeom>
            <a:noFill/>
            <a:ln>
              <a:noFill/>
            </a:ln>
          </p:spPr>
        </p:pic>
      </p:grpSp>
      <p:sp>
        <p:nvSpPr>
          <p:cNvPr id="302" name="Google Shape;302;p40"/>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Equation Discovery | Problem  Statement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nvSpPr>
        <p:spPr>
          <a:xfrm>
            <a:off x="401781" y="315044"/>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08" name="Google Shape;308;p41"/>
          <p:cNvSpPr/>
          <p:nvPr/>
        </p:nvSpPr>
        <p:spPr>
          <a:xfrm>
            <a:off x="397193" y="1139866"/>
            <a:ext cx="3890789" cy="3653805"/>
          </a:xfrm>
          <a:prstGeom prst="roundRect">
            <a:avLst>
              <a:gd fmla="val 8316" name="adj"/>
            </a:avLst>
          </a:prstGeom>
          <a:no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3"/>
              </a:solidFill>
              <a:latin typeface="Arial"/>
              <a:ea typeface="Arial"/>
              <a:cs typeface="Arial"/>
              <a:sym typeface="Arial"/>
            </a:endParaRPr>
          </a:p>
        </p:txBody>
      </p:sp>
      <p:sp>
        <p:nvSpPr>
          <p:cNvPr id="309" name="Google Shape;309;p41"/>
          <p:cNvSpPr txBox="1"/>
          <p:nvPr/>
        </p:nvSpPr>
        <p:spPr>
          <a:xfrm>
            <a:off x="1721457" y="826403"/>
            <a:ext cx="1498822"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500" u="none" cap="none" strike="noStrike">
                <a:solidFill>
                  <a:srgbClr val="000000"/>
                </a:solidFill>
                <a:latin typeface="Aharoni"/>
                <a:ea typeface="Aharoni"/>
                <a:cs typeface="Aharoni"/>
                <a:sym typeface="Aharoni"/>
              </a:rPr>
              <a:t>Deep Learning </a:t>
            </a:r>
            <a:endParaRPr/>
          </a:p>
        </p:txBody>
      </p:sp>
      <p:sp>
        <p:nvSpPr>
          <p:cNvPr id="310" name="Google Shape;310;p41"/>
          <p:cNvSpPr txBox="1"/>
          <p:nvPr/>
        </p:nvSpPr>
        <p:spPr>
          <a:xfrm>
            <a:off x="5724326" y="826403"/>
            <a:ext cx="2139467"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500" u="none" cap="none" strike="noStrike">
                <a:solidFill>
                  <a:schemeClr val="accent6"/>
                </a:solidFill>
                <a:latin typeface="Aharoni"/>
                <a:ea typeface="Aharoni"/>
                <a:cs typeface="Aharoni"/>
                <a:sym typeface="Aharoni"/>
              </a:rPr>
              <a:t>Symbolic Regression</a:t>
            </a:r>
            <a:endParaRPr/>
          </a:p>
        </p:txBody>
      </p:sp>
      <p:sp>
        <p:nvSpPr>
          <p:cNvPr id="311" name="Google Shape;311;p41"/>
          <p:cNvSpPr/>
          <p:nvPr/>
        </p:nvSpPr>
        <p:spPr>
          <a:xfrm>
            <a:off x="2252396" y="1965325"/>
            <a:ext cx="262393" cy="198168"/>
          </a:xfrm>
          <a:prstGeom prst="downArrow">
            <a:avLst>
              <a:gd fmla="val 50000" name="adj1"/>
              <a:gd fmla="val 50000" name="adj2"/>
            </a:avLst>
          </a:prstGeom>
          <a:solidFill>
            <a:srgbClr val="7F7F7F"/>
          </a:solidFill>
          <a:ln cap="flat" cmpd="sng" w="25400">
            <a:solidFill>
              <a:srgbClr val="4545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2" name="Google Shape;312;p41"/>
          <p:cNvPicPr preferRelativeResize="0"/>
          <p:nvPr/>
        </p:nvPicPr>
        <p:blipFill rotWithShape="1">
          <a:blip r:embed="rId3">
            <a:alphaModFix/>
          </a:blip>
          <a:srcRect b="23474" l="2550" r="12379" t="13998"/>
          <a:stretch/>
        </p:blipFill>
        <p:spPr>
          <a:xfrm>
            <a:off x="2110387" y="2233494"/>
            <a:ext cx="2104670" cy="888111"/>
          </a:xfrm>
          <a:prstGeom prst="rect">
            <a:avLst/>
          </a:prstGeom>
          <a:noFill/>
          <a:ln>
            <a:noFill/>
          </a:ln>
        </p:spPr>
      </p:pic>
      <p:sp>
        <p:nvSpPr>
          <p:cNvPr id="313" name="Google Shape;313;p41"/>
          <p:cNvSpPr/>
          <p:nvPr/>
        </p:nvSpPr>
        <p:spPr>
          <a:xfrm>
            <a:off x="479173" y="2214827"/>
            <a:ext cx="3735886" cy="1225201"/>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 name="Google Shape;314;p41"/>
          <p:cNvSpPr/>
          <p:nvPr/>
        </p:nvSpPr>
        <p:spPr>
          <a:xfrm>
            <a:off x="479172" y="3125561"/>
            <a:ext cx="3735886" cy="314467"/>
          </a:xfrm>
          <a:prstGeom prst="rect">
            <a:avLst/>
          </a:prstGeom>
          <a:solidFill>
            <a:srgbClr val="0070C0"/>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DLaM Display"/>
                <a:ea typeface="ADLaM Display"/>
                <a:cs typeface="ADLaM Display"/>
                <a:sym typeface="ADLaM Display"/>
              </a:rPr>
              <a:t>Powerful fitting capability</a:t>
            </a:r>
            <a:endParaRPr/>
          </a:p>
        </p:txBody>
      </p:sp>
      <p:sp>
        <p:nvSpPr>
          <p:cNvPr id="315" name="Google Shape;315;p41"/>
          <p:cNvSpPr/>
          <p:nvPr/>
        </p:nvSpPr>
        <p:spPr>
          <a:xfrm>
            <a:off x="479172" y="3526824"/>
            <a:ext cx="3735886" cy="1054084"/>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6" name="Google Shape;316;p41"/>
          <p:cNvSpPr/>
          <p:nvPr/>
        </p:nvSpPr>
        <p:spPr>
          <a:xfrm>
            <a:off x="479170" y="4297439"/>
            <a:ext cx="3735887" cy="270547"/>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200" u="none" cap="none" strike="noStrike">
                <a:solidFill>
                  <a:schemeClr val="lt1"/>
                </a:solidFill>
                <a:latin typeface="Aharoni"/>
                <a:ea typeface="Aharoni"/>
                <a:cs typeface="Aharoni"/>
                <a:sym typeface="Aharoni"/>
              </a:rPr>
              <a:t>Uninterpretable    Poor extrapolation   Brittle </a:t>
            </a:r>
            <a:endParaRPr b="1" i="0" sz="1200" u="none" cap="none" strike="noStrike">
              <a:solidFill>
                <a:schemeClr val="lt1"/>
              </a:solidFill>
              <a:latin typeface="Aharoni"/>
              <a:ea typeface="Aharoni"/>
              <a:cs typeface="Aharoni"/>
              <a:sym typeface="Aharoni"/>
            </a:endParaRPr>
          </a:p>
        </p:txBody>
      </p:sp>
      <p:sp>
        <p:nvSpPr>
          <p:cNvPr id="317" name="Google Shape;317;p41"/>
          <p:cNvSpPr/>
          <p:nvPr/>
        </p:nvSpPr>
        <p:spPr>
          <a:xfrm>
            <a:off x="4387317" y="2665860"/>
            <a:ext cx="369366" cy="376217"/>
          </a:xfrm>
          <a:prstGeom prst="plus">
            <a:avLst>
              <a:gd fmla="val 37439" name="adj"/>
            </a:avLst>
          </a:prstGeom>
          <a:solidFill>
            <a:srgbClr val="0A0A0A"/>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8" name="Google Shape;318;p41"/>
          <p:cNvSpPr/>
          <p:nvPr/>
        </p:nvSpPr>
        <p:spPr>
          <a:xfrm>
            <a:off x="4856020" y="1149568"/>
            <a:ext cx="3890789" cy="3644103"/>
          </a:xfrm>
          <a:prstGeom prst="roundRect">
            <a:avLst>
              <a:gd fmla="val 8316" name="adj"/>
            </a:avLst>
          </a:prstGeom>
          <a:no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3"/>
              </a:solidFill>
              <a:latin typeface="Arial"/>
              <a:ea typeface="Arial"/>
              <a:cs typeface="Arial"/>
              <a:sym typeface="Arial"/>
            </a:endParaRPr>
          </a:p>
        </p:txBody>
      </p:sp>
      <p:pic>
        <p:nvPicPr>
          <p:cNvPr id="319" name="Google Shape;319;p41"/>
          <p:cNvPicPr preferRelativeResize="0"/>
          <p:nvPr/>
        </p:nvPicPr>
        <p:blipFill rotWithShape="1">
          <a:blip r:embed="rId4">
            <a:alphaModFix/>
          </a:blip>
          <a:srcRect b="0" l="0" r="0" t="0"/>
          <a:stretch/>
        </p:blipFill>
        <p:spPr>
          <a:xfrm>
            <a:off x="488135" y="2223070"/>
            <a:ext cx="1647017" cy="896713"/>
          </a:xfrm>
          <a:prstGeom prst="rect">
            <a:avLst/>
          </a:prstGeom>
          <a:noFill/>
          <a:ln>
            <a:noFill/>
          </a:ln>
        </p:spPr>
      </p:pic>
      <p:pic>
        <p:nvPicPr>
          <p:cNvPr id="320" name="Google Shape;320;p41"/>
          <p:cNvPicPr preferRelativeResize="0"/>
          <p:nvPr/>
        </p:nvPicPr>
        <p:blipFill rotWithShape="1">
          <a:blip r:embed="rId5">
            <a:alphaModFix/>
          </a:blip>
          <a:srcRect b="0" l="0" r="0" t="0"/>
          <a:stretch/>
        </p:blipFill>
        <p:spPr>
          <a:xfrm rot="-5400000">
            <a:off x="3293837" y="3371258"/>
            <a:ext cx="720771" cy="1079142"/>
          </a:xfrm>
          <a:prstGeom prst="rect">
            <a:avLst/>
          </a:prstGeom>
          <a:noFill/>
          <a:ln>
            <a:noFill/>
          </a:ln>
        </p:spPr>
      </p:pic>
      <p:pic>
        <p:nvPicPr>
          <p:cNvPr id="321" name="Google Shape;321;p41"/>
          <p:cNvPicPr preferRelativeResize="0"/>
          <p:nvPr/>
        </p:nvPicPr>
        <p:blipFill rotWithShape="1">
          <a:blip r:embed="rId6">
            <a:alphaModFix/>
          </a:blip>
          <a:srcRect b="0" l="0" r="0" t="0"/>
          <a:stretch/>
        </p:blipFill>
        <p:spPr>
          <a:xfrm>
            <a:off x="1452374" y="3545549"/>
            <a:ext cx="1662893" cy="722668"/>
          </a:xfrm>
          <a:prstGeom prst="rect">
            <a:avLst/>
          </a:prstGeom>
          <a:noFill/>
          <a:ln>
            <a:noFill/>
          </a:ln>
        </p:spPr>
      </p:pic>
      <p:pic>
        <p:nvPicPr>
          <p:cNvPr id="322" name="Google Shape;322;p41"/>
          <p:cNvPicPr preferRelativeResize="0"/>
          <p:nvPr/>
        </p:nvPicPr>
        <p:blipFill rotWithShape="1">
          <a:blip r:embed="rId7">
            <a:alphaModFix/>
          </a:blip>
          <a:srcRect b="0" l="0" r="24786" t="0"/>
          <a:stretch/>
        </p:blipFill>
        <p:spPr>
          <a:xfrm>
            <a:off x="518614" y="3624770"/>
            <a:ext cx="940848" cy="585189"/>
          </a:xfrm>
          <a:prstGeom prst="rect">
            <a:avLst/>
          </a:prstGeom>
          <a:noFill/>
          <a:ln>
            <a:noFill/>
          </a:ln>
        </p:spPr>
      </p:pic>
      <p:sp>
        <p:nvSpPr>
          <p:cNvPr id="323" name="Google Shape;323;p41"/>
          <p:cNvSpPr/>
          <p:nvPr/>
        </p:nvSpPr>
        <p:spPr>
          <a:xfrm>
            <a:off x="4928941" y="2224529"/>
            <a:ext cx="3735886" cy="1225201"/>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4" name="Google Shape;324;p41"/>
          <p:cNvSpPr/>
          <p:nvPr/>
        </p:nvSpPr>
        <p:spPr>
          <a:xfrm>
            <a:off x="4933310" y="3119783"/>
            <a:ext cx="3735886" cy="314467"/>
          </a:xfrm>
          <a:prstGeom prst="rect">
            <a:avLst/>
          </a:prstGeom>
          <a:solidFill>
            <a:srgbClr val="0070C0"/>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DLaM Display"/>
                <a:ea typeface="ADLaM Display"/>
                <a:cs typeface="ADLaM Display"/>
                <a:sym typeface="ADLaM Display"/>
              </a:rPr>
              <a:t>Interpretable     Good generalization     Robust</a:t>
            </a:r>
            <a:endParaRPr/>
          </a:p>
        </p:txBody>
      </p:sp>
      <p:sp>
        <p:nvSpPr>
          <p:cNvPr id="325" name="Google Shape;325;p41"/>
          <p:cNvSpPr/>
          <p:nvPr/>
        </p:nvSpPr>
        <p:spPr>
          <a:xfrm>
            <a:off x="4933471" y="3528906"/>
            <a:ext cx="3735886" cy="1054084"/>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6" name="Google Shape;326;p41"/>
          <p:cNvSpPr/>
          <p:nvPr/>
        </p:nvSpPr>
        <p:spPr>
          <a:xfrm>
            <a:off x="4938272" y="4305907"/>
            <a:ext cx="3726556" cy="270547"/>
          </a:xfrm>
          <a:prstGeom prst="rect">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200" u="none" cap="none" strike="noStrike">
                <a:solidFill>
                  <a:schemeClr val="lt1"/>
                </a:solidFill>
                <a:latin typeface="Aharoni"/>
                <a:ea typeface="Aharoni"/>
                <a:cs typeface="Aharoni"/>
                <a:sym typeface="Aharoni"/>
              </a:rPr>
              <a:t>Large space    Dominance    Inefficient solving</a:t>
            </a:r>
            <a:endParaRPr/>
          </a:p>
        </p:txBody>
      </p:sp>
      <p:grpSp>
        <p:nvGrpSpPr>
          <p:cNvPr id="327" name="Google Shape;327;p41"/>
          <p:cNvGrpSpPr/>
          <p:nvPr/>
        </p:nvGrpSpPr>
        <p:grpSpPr>
          <a:xfrm>
            <a:off x="749148" y="1159428"/>
            <a:ext cx="3240539" cy="837083"/>
            <a:chOff x="763324" y="1231113"/>
            <a:chExt cx="3240539" cy="837083"/>
          </a:xfrm>
        </p:grpSpPr>
        <p:pic>
          <p:nvPicPr>
            <p:cNvPr id="328" name="Google Shape;328;p41"/>
            <p:cNvPicPr preferRelativeResize="0"/>
            <p:nvPr/>
          </p:nvPicPr>
          <p:blipFill rotWithShape="1">
            <a:blip r:embed="rId8">
              <a:alphaModFix/>
            </a:blip>
            <a:srcRect b="15864" l="0" r="0" t="0"/>
            <a:stretch/>
          </p:blipFill>
          <p:spPr>
            <a:xfrm>
              <a:off x="763324" y="1231113"/>
              <a:ext cx="3240539" cy="670517"/>
            </a:xfrm>
            <a:prstGeom prst="rect">
              <a:avLst/>
            </a:prstGeom>
            <a:noFill/>
            <a:ln>
              <a:noFill/>
            </a:ln>
          </p:spPr>
        </p:pic>
        <p:sp>
          <p:nvSpPr>
            <p:cNvPr id="329" name="Google Shape;329;p41"/>
            <p:cNvSpPr txBox="1"/>
            <p:nvPr/>
          </p:nvSpPr>
          <p:spPr>
            <a:xfrm>
              <a:off x="830228" y="1818749"/>
              <a:ext cx="51463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input</a:t>
              </a:r>
              <a:endParaRPr/>
            </a:p>
          </p:txBody>
        </p:sp>
        <p:sp>
          <p:nvSpPr>
            <p:cNvPr id="330" name="Google Shape;330;p41"/>
            <p:cNvSpPr txBox="1"/>
            <p:nvPr/>
          </p:nvSpPr>
          <p:spPr>
            <a:xfrm>
              <a:off x="3381152" y="1821975"/>
              <a:ext cx="581289"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output</a:t>
              </a:r>
              <a:endParaRPr/>
            </a:p>
          </p:txBody>
        </p:sp>
        <p:sp>
          <p:nvSpPr>
            <p:cNvPr id="331" name="Google Shape;331;p41"/>
            <p:cNvSpPr txBox="1"/>
            <p:nvPr/>
          </p:nvSpPr>
          <p:spPr>
            <a:xfrm>
              <a:off x="1874734" y="1811470"/>
              <a:ext cx="104509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neural network</a:t>
              </a:r>
              <a:endParaRPr/>
            </a:p>
          </p:txBody>
        </p:sp>
      </p:grpSp>
      <p:sp>
        <p:nvSpPr>
          <p:cNvPr id="332" name="Google Shape;332;p41"/>
          <p:cNvSpPr txBox="1"/>
          <p:nvPr/>
        </p:nvSpPr>
        <p:spPr>
          <a:xfrm>
            <a:off x="4961256" y="1842214"/>
            <a:ext cx="128804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data observation</a:t>
            </a:r>
            <a:endParaRPr/>
          </a:p>
        </p:txBody>
      </p:sp>
      <p:grpSp>
        <p:nvGrpSpPr>
          <p:cNvPr id="333" name="Google Shape;333;p41"/>
          <p:cNvGrpSpPr/>
          <p:nvPr/>
        </p:nvGrpSpPr>
        <p:grpSpPr>
          <a:xfrm>
            <a:off x="6918255" y="1353677"/>
            <a:ext cx="1715382" cy="456211"/>
            <a:chOff x="7088877" y="1297198"/>
            <a:chExt cx="1454141" cy="368275"/>
          </a:xfrm>
        </p:grpSpPr>
        <p:sp>
          <p:nvSpPr>
            <p:cNvPr id="334" name="Google Shape;334;p41"/>
            <p:cNvSpPr/>
            <p:nvPr/>
          </p:nvSpPr>
          <p:spPr>
            <a:xfrm>
              <a:off x="7156084" y="1297198"/>
              <a:ext cx="1316374" cy="368275"/>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0" u="none" cap="none" strike="noStrike">
                <a:solidFill>
                  <a:srgbClr val="0A0A0A"/>
                </a:solidFill>
                <a:latin typeface="Arial"/>
                <a:ea typeface="Arial"/>
                <a:cs typeface="Arial"/>
                <a:sym typeface="Arial"/>
              </a:endParaRPr>
            </a:p>
          </p:txBody>
        </p:sp>
        <p:sp>
          <p:nvSpPr>
            <p:cNvPr id="335" name="Google Shape;335;p41"/>
            <p:cNvSpPr txBox="1"/>
            <p:nvPr/>
          </p:nvSpPr>
          <p:spPr>
            <a:xfrm>
              <a:off x="7088877" y="1367550"/>
              <a:ext cx="1454141" cy="1987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grpSp>
      <p:sp>
        <p:nvSpPr>
          <p:cNvPr id="336" name="Google Shape;336;p41"/>
          <p:cNvSpPr txBox="1"/>
          <p:nvPr/>
        </p:nvSpPr>
        <p:spPr>
          <a:xfrm>
            <a:off x="7031425" y="1836718"/>
            <a:ext cx="1664736"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mathematical expression</a:t>
            </a:r>
            <a:endParaRPr/>
          </a:p>
        </p:txBody>
      </p:sp>
      <p:pic>
        <p:nvPicPr>
          <p:cNvPr id="337" name="Google Shape;337;p41"/>
          <p:cNvPicPr preferRelativeResize="0"/>
          <p:nvPr/>
        </p:nvPicPr>
        <p:blipFill rotWithShape="1">
          <a:blip r:embed="rId9">
            <a:alphaModFix/>
          </a:blip>
          <a:srcRect b="0" l="0" r="0" t="0"/>
          <a:stretch/>
        </p:blipFill>
        <p:spPr>
          <a:xfrm>
            <a:off x="5057273" y="1234152"/>
            <a:ext cx="828007" cy="665678"/>
          </a:xfrm>
          <a:prstGeom prst="rect">
            <a:avLst/>
          </a:prstGeom>
          <a:noFill/>
          <a:ln>
            <a:noFill/>
          </a:ln>
        </p:spPr>
      </p:pic>
      <p:sp>
        <p:nvSpPr>
          <p:cNvPr id="338" name="Google Shape;338;p41"/>
          <p:cNvSpPr/>
          <p:nvPr/>
        </p:nvSpPr>
        <p:spPr>
          <a:xfrm rot="-5400000">
            <a:off x="6314722" y="1183419"/>
            <a:ext cx="262393" cy="828008"/>
          </a:xfrm>
          <a:prstGeom prst="downArrow">
            <a:avLst>
              <a:gd fmla="val 50000" name="adj1"/>
              <a:gd fmla="val 50000" name="adj2"/>
            </a:avLst>
          </a:prstGeom>
          <a:solidFill>
            <a:srgbClr val="7F7F7F"/>
          </a:solidFill>
          <a:ln cap="flat" cmpd="sng" w="25400">
            <a:solidFill>
              <a:srgbClr val="4545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9" name="Google Shape;339;p41"/>
          <p:cNvSpPr txBox="1"/>
          <p:nvPr/>
        </p:nvSpPr>
        <p:spPr>
          <a:xfrm>
            <a:off x="214744" y="148239"/>
            <a:ext cx="87230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Deep Learning + Symbolic Regression </a:t>
            </a:r>
            <a:r>
              <a:rPr b="0" i="0" lang="en" sz="3200" u="none" cap="none" strike="noStrike">
                <a:solidFill>
                  <a:schemeClr val="dk1"/>
                </a:solidFill>
                <a:latin typeface="Aharoni"/>
                <a:ea typeface="Aharoni"/>
                <a:cs typeface="Aharoni"/>
                <a:sym typeface="Aharoni"/>
              </a:rPr>
              <a:t>[</a:t>
            </a:r>
            <a:r>
              <a:rPr b="0" i="0" lang="en" sz="2400" u="none" cap="none" strike="noStrike">
                <a:solidFill>
                  <a:schemeClr val="dk1"/>
                </a:solidFill>
                <a:latin typeface="Aharoni"/>
                <a:ea typeface="Aharoni"/>
                <a:cs typeface="Aharoni"/>
                <a:sym typeface="Aharoni"/>
              </a:rPr>
              <a:t>Neuro-Symbolic AI</a:t>
            </a:r>
            <a:r>
              <a:rPr b="0" i="0" lang="en" sz="3200" u="none" cap="none" strike="noStrike">
                <a:solidFill>
                  <a:schemeClr val="dk1"/>
                </a:solidFill>
                <a:latin typeface="Aharoni"/>
                <a:ea typeface="Aharoni"/>
                <a:cs typeface="Aharoni"/>
                <a:sym typeface="Aharoni"/>
              </a:rPr>
              <a:t>]</a:t>
            </a:r>
            <a:endParaRPr/>
          </a:p>
        </p:txBody>
      </p:sp>
      <p:pic>
        <p:nvPicPr>
          <p:cNvPr id="340" name="Google Shape;340;p41"/>
          <p:cNvPicPr preferRelativeResize="0"/>
          <p:nvPr/>
        </p:nvPicPr>
        <p:blipFill rotWithShape="1">
          <a:blip r:embed="rId10">
            <a:alphaModFix/>
          </a:blip>
          <a:srcRect b="0" l="1166" r="55150" t="0"/>
          <a:stretch/>
        </p:blipFill>
        <p:spPr>
          <a:xfrm>
            <a:off x="5025912" y="2275021"/>
            <a:ext cx="1109008" cy="767056"/>
          </a:xfrm>
          <a:prstGeom prst="rect">
            <a:avLst/>
          </a:prstGeom>
          <a:noFill/>
          <a:ln>
            <a:noFill/>
          </a:ln>
        </p:spPr>
      </p:pic>
      <p:pic>
        <p:nvPicPr>
          <p:cNvPr id="341" name="Google Shape;341;p41"/>
          <p:cNvPicPr preferRelativeResize="0"/>
          <p:nvPr/>
        </p:nvPicPr>
        <p:blipFill rotWithShape="1">
          <a:blip r:embed="rId11">
            <a:alphaModFix/>
          </a:blip>
          <a:srcRect b="0" l="0" r="0" t="49836"/>
          <a:stretch/>
        </p:blipFill>
        <p:spPr>
          <a:xfrm>
            <a:off x="6115493" y="2366587"/>
            <a:ext cx="2567719" cy="603994"/>
          </a:xfrm>
          <a:prstGeom prst="rect">
            <a:avLst/>
          </a:prstGeom>
          <a:noFill/>
          <a:ln>
            <a:noFill/>
          </a:ln>
        </p:spPr>
      </p:pic>
      <p:pic>
        <p:nvPicPr>
          <p:cNvPr id="342" name="Google Shape;342;p41"/>
          <p:cNvPicPr preferRelativeResize="0"/>
          <p:nvPr/>
        </p:nvPicPr>
        <p:blipFill rotWithShape="1">
          <a:blip r:embed="rId12">
            <a:alphaModFix/>
          </a:blip>
          <a:srcRect b="0" l="0" r="0" t="0"/>
          <a:stretch/>
        </p:blipFill>
        <p:spPr>
          <a:xfrm>
            <a:off x="5179787" y="3556018"/>
            <a:ext cx="726729" cy="714442"/>
          </a:xfrm>
          <a:prstGeom prst="rect">
            <a:avLst/>
          </a:prstGeom>
          <a:noFill/>
          <a:ln>
            <a:noFill/>
          </a:ln>
        </p:spPr>
      </p:pic>
      <p:pic>
        <p:nvPicPr>
          <p:cNvPr id="343" name="Google Shape;343;p41"/>
          <p:cNvPicPr preferRelativeResize="0"/>
          <p:nvPr/>
        </p:nvPicPr>
        <p:blipFill rotWithShape="1">
          <a:blip r:embed="rId13">
            <a:alphaModFix/>
          </a:blip>
          <a:srcRect b="0" l="0" r="0" t="0"/>
          <a:stretch/>
        </p:blipFill>
        <p:spPr>
          <a:xfrm>
            <a:off x="6052550" y="3565701"/>
            <a:ext cx="984828" cy="744888"/>
          </a:xfrm>
          <a:prstGeom prst="rect">
            <a:avLst/>
          </a:prstGeom>
          <a:noFill/>
          <a:ln>
            <a:noFill/>
          </a:ln>
        </p:spPr>
      </p:pic>
      <p:pic>
        <p:nvPicPr>
          <p:cNvPr id="344" name="Google Shape;344;p41"/>
          <p:cNvPicPr preferRelativeResize="0"/>
          <p:nvPr/>
        </p:nvPicPr>
        <p:blipFill rotWithShape="1">
          <a:blip r:embed="rId14">
            <a:alphaModFix/>
          </a:blip>
          <a:srcRect b="0" l="0" r="0" t="0"/>
          <a:stretch/>
        </p:blipFill>
        <p:spPr>
          <a:xfrm>
            <a:off x="7160942" y="3556018"/>
            <a:ext cx="1350925" cy="702351"/>
          </a:xfrm>
          <a:prstGeom prst="rect">
            <a:avLst/>
          </a:prstGeom>
          <a:noFill/>
          <a:ln>
            <a:noFill/>
          </a:ln>
        </p:spPr>
      </p:pic>
      <p:sp>
        <p:nvSpPr>
          <p:cNvPr id="345" name="Google Shape;345;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52" name="Google Shape;352;p42"/>
          <p:cNvPicPr preferRelativeResize="0"/>
          <p:nvPr/>
        </p:nvPicPr>
        <p:blipFill rotWithShape="1">
          <a:blip r:embed="rId3">
            <a:alphaModFix/>
          </a:blip>
          <a:srcRect b="0" l="0" r="0" t="0"/>
          <a:stretch/>
        </p:blipFill>
        <p:spPr>
          <a:xfrm>
            <a:off x="999129" y="1169344"/>
            <a:ext cx="3265088" cy="1715089"/>
          </a:xfrm>
          <a:prstGeom prst="rect">
            <a:avLst/>
          </a:prstGeom>
          <a:noFill/>
          <a:ln>
            <a:noFill/>
          </a:ln>
        </p:spPr>
      </p:pic>
      <p:pic>
        <p:nvPicPr>
          <p:cNvPr id="353" name="Google Shape;353;p42"/>
          <p:cNvPicPr preferRelativeResize="0"/>
          <p:nvPr/>
        </p:nvPicPr>
        <p:blipFill rotWithShape="1">
          <a:blip r:embed="rId4">
            <a:alphaModFix/>
          </a:blip>
          <a:srcRect b="0" l="0" r="0" t="0"/>
          <a:stretch/>
        </p:blipFill>
        <p:spPr>
          <a:xfrm>
            <a:off x="4674962" y="1169344"/>
            <a:ext cx="3565977" cy="1715089"/>
          </a:xfrm>
          <a:prstGeom prst="rect">
            <a:avLst/>
          </a:prstGeom>
          <a:noFill/>
          <a:ln>
            <a:noFill/>
          </a:ln>
        </p:spPr>
      </p:pic>
      <p:pic>
        <p:nvPicPr>
          <p:cNvPr id="354" name="Google Shape;354;p42"/>
          <p:cNvPicPr preferRelativeResize="0"/>
          <p:nvPr/>
        </p:nvPicPr>
        <p:blipFill rotWithShape="1">
          <a:blip r:embed="rId5">
            <a:alphaModFix/>
          </a:blip>
          <a:srcRect b="0" l="0" r="0" t="0"/>
          <a:stretch/>
        </p:blipFill>
        <p:spPr>
          <a:xfrm>
            <a:off x="2740830" y="2696772"/>
            <a:ext cx="3303524" cy="1915019"/>
          </a:xfrm>
          <a:prstGeom prst="rect">
            <a:avLst/>
          </a:prstGeom>
          <a:noFill/>
          <a:ln>
            <a:noFill/>
          </a:ln>
        </p:spPr>
      </p:pic>
      <p:sp>
        <p:nvSpPr>
          <p:cNvPr id="355" name="Google Shape;355;p42"/>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Current Methods of Equation Discovery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3"/>
          <p:cNvPicPr preferRelativeResize="0"/>
          <p:nvPr/>
        </p:nvPicPr>
        <p:blipFill rotWithShape="1">
          <a:blip r:embed="rId3">
            <a:alphaModFix/>
          </a:blip>
          <a:srcRect b="0" l="0" r="0" t="0"/>
          <a:stretch/>
        </p:blipFill>
        <p:spPr>
          <a:xfrm>
            <a:off x="31005" y="585076"/>
            <a:ext cx="9052420" cy="4013667"/>
          </a:xfrm>
          <a:prstGeom prst="rect">
            <a:avLst/>
          </a:prstGeom>
          <a:noFill/>
          <a:ln>
            <a:noFill/>
          </a:ln>
        </p:spPr>
      </p:pic>
      <p:sp>
        <p:nvSpPr>
          <p:cNvPr id="361" name="Google Shape;361;p43"/>
          <p:cNvSpPr txBox="1"/>
          <p:nvPr/>
        </p:nvSpPr>
        <p:spPr>
          <a:xfrm>
            <a:off x="243894" y="190432"/>
            <a:ext cx="6713666" cy="37503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b="1" i="0" lang="en" sz="2437" u="none" cap="none" strike="noStrike">
                <a:solidFill>
                  <a:schemeClr val="dk1"/>
                </a:solidFill>
                <a:latin typeface="Aharoni"/>
                <a:ea typeface="Aharoni"/>
                <a:cs typeface="Aharoni"/>
                <a:sym typeface="Aharoni"/>
              </a:rPr>
              <a:t>Taxonomy of Symbolic Regression</a:t>
            </a:r>
            <a:endParaRPr/>
          </a:p>
        </p:txBody>
      </p:sp>
      <p:pic>
        <p:nvPicPr>
          <p:cNvPr id="362" name="Google Shape;362;p43"/>
          <p:cNvPicPr preferRelativeResize="0"/>
          <p:nvPr/>
        </p:nvPicPr>
        <p:blipFill rotWithShape="1">
          <a:blip r:embed="rId3">
            <a:alphaModFix/>
          </a:blip>
          <a:srcRect b="0" l="0" r="44818" t="20111"/>
          <a:stretch/>
        </p:blipFill>
        <p:spPr>
          <a:xfrm>
            <a:off x="31005" y="1392248"/>
            <a:ext cx="4995245" cy="3206494"/>
          </a:xfrm>
          <a:prstGeom prst="rect">
            <a:avLst/>
          </a:prstGeom>
          <a:noFill/>
          <a:ln>
            <a:noFill/>
          </a:ln>
        </p:spPr>
      </p:pic>
      <p:sp>
        <p:nvSpPr>
          <p:cNvPr id="363" name="Google Shape;363;p43"/>
          <p:cNvSpPr/>
          <p:nvPr/>
        </p:nvSpPr>
        <p:spPr>
          <a:xfrm>
            <a:off x="886591" y="4682217"/>
            <a:ext cx="7236815" cy="396490"/>
          </a:xfrm>
          <a:prstGeom prst="roundRect">
            <a:avLst>
              <a:gd fmla="val 16667" name="adj"/>
            </a:avLst>
          </a:prstGeom>
          <a:solidFill>
            <a:srgbClr val="D4E8E8"/>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200" u="none" cap="none" strike="noStrike">
                <a:solidFill>
                  <a:srgbClr val="861F41"/>
                </a:solidFill>
                <a:latin typeface="Times New Roman"/>
                <a:ea typeface="Times New Roman"/>
                <a:cs typeface="Times New Roman"/>
                <a:sym typeface="Times New Roman"/>
              </a:rPr>
              <a:t>AAAI'25 Tutorial - Symbolic Regression: Towards Interpretability and Automated Scientific Discovery</a:t>
            </a:r>
            <a:endParaRPr b="0" i="0" sz="1400" u="none" cap="none" strike="noStrike">
              <a:solidFill>
                <a:schemeClr val="lt1"/>
              </a:solidFill>
              <a:latin typeface="Arial"/>
              <a:ea typeface="Arial"/>
              <a:cs typeface="Arial"/>
              <a:sym typeface="Arial"/>
            </a:endParaRPr>
          </a:p>
        </p:txBody>
      </p:sp>
      <p:sp>
        <p:nvSpPr>
          <p:cNvPr id="364" name="Google Shape;364;p43"/>
          <p:cNvSpPr txBox="1"/>
          <p:nvPr/>
        </p:nvSpPr>
        <p:spPr>
          <a:xfrm>
            <a:off x="8715240" y="4793250"/>
            <a:ext cx="548700" cy="39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descr="A qr code with a white background&#10;&#10;AI-generated content may be incorrect." id="365" name="Google Shape;365;p43"/>
          <p:cNvPicPr preferRelativeResize="0"/>
          <p:nvPr/>
        </p:nvPicPr>
        <p:blipFill rotWithShape="1">
          <a:blip r:embed="rId4">
            <a:alphaModFix/>
          </a:blip>
          <a:srcRect b="9099" l="8954" r="8885" t="6577"/>
          <a:stretch/>
        </p:blipFill>
        <p:spPr>
          <a:xfrm>
            <a:off x="8134184" y="193517"/>
            <a:ext cx="855406" cy="877917"/>
          </a:xfrm>
          <a:prstGeom prst="rect">
            <a:avLst/>
          </a:prstGeom>
          <a:noFill/>
          <a:ln>
            <a:noFill/>
          </a:ln>
        </p:spPr>
      </p:pic>
      <p:sp>
        <p:nvSpPr>
          <p:cNvPr id="366" name="Google Shape;366;p43"/>
          <p:cNvSpPr txBox="1"/>
          <p:nvPr/>
        </p:nvSpPr>
        <p:spPr>
          <a:xfrm>
            <a:off x="7946951" y="-16108"/>
            <a:ext cx="1247609" cy="26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137" u="none" cap="none" strike="noStrike">
                <a:solidFill>
                  <a:srgbClr val="C00000"/>
                </a:solidFill>
                <a:latin typeface="Arial"/>
                <a:ea typeface="Arial"/>
                <a:cs typeface="Arial"/>
                <a:sym typeface="Arial"/>
              </a:rPr>
              <a:t>Tutorial Slides</a:t>
            </a:r>
            <a:endParaRPr b="1" i="0" sz="1137" u="none" cap="none" strike="noStrike">
              <a:solidFill>
                <a:srgbClr val="C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nvSpPr>
        <p:spPr>
          <a:xfrm>
            <a:off x="401781" y="315044"/>
            <a:ext cx="6980094"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pic>
        <p:nvPicPr>
          <p:cNvPr id="372" name="Google Shape;372;p44"/>
          <p:cNvPicPr preferRelativeResize="0"/>
          <p:nvPr/>
        </p:nvPicPr>
        <p:blipFill rotWithShape="1">
          <a:blip r:embed="rId3">
            <a:alphaModFix/>
          </a:blip>
          <a:srcRect b="0" l="27878" r="37520" t="0"/>
          <a:stretch/>
        </p:blipFill>
        <p:spPr>
          <a:xfrm>
            <a:off x="513322" y="1041810"/>
            <a:ext cx="3590945" cy="3507930"/>
          </a:xfrm>
          <a:prstGeom prst="rect">
            <a:avLst/>
          </a:prstGeom>
          <a:noFill/>
          <a:ln>
            <a:noFill/>
          </a:ln>
        </p:spPr>
      </p:pic>
      <p:pic>
        <p:nvPicPr>
          <p:cNvPr id="373" name="Google Shape;373;p44"/>
          <p:cNvPicPr preferRelativeResize="0"/>
          <p:nvPr/>
        </p:nvPicPr>
        <p:blipFill rotWithShape="1">
          <a:blip r:embed="rId4">
            <a:alphaModFix/>
          </a:blip>
          <a:srcRect b="0" l="62185" r="0" t="0"/>
          <a:stretch/>
        </p:blipFill>
        <p:spPr>
          <a:xfrm>
            <a:off x="4706110" y="1041810"/>
            <a:ext cx="3924568" cy="3507930"/>
          </a:xfrm>
          <a:prstGeom prst="rect">
            <a:avLst/>
          </a:prstGeom>
          <a:noFill/>
          <a:ln>
            <a:noFill/>
          </a:ln>
        </p:spPr>
      </p:pic>
      <p:sp>
        <p:nvSpPr>
          <p:cNvPr id="374" name="Google Shape;374;p44"/>
          <p:cNvSpPr txBox="1"/>
          <p:nvPr/>
        </p:nvSpPr>
        <p:spPr>
          <a:xfrm>
            <a:off x="207420" y="143530"/>
            <a:ext cx="7914603"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Transformer-based Planning for SR using MCTS</a:t>
            </a:r>
            <a:endParaRPr/>
          </a:p>
        </p:txBody>
      </p:sp>
      <p:sp>
        <p:nvSpPr>
          <p:cNvPr id="375" name="Google Shape;375;p44"/>
          <p:cNvSpPr/>
          <p:nvPr/>
        </p:nvSpPr>
        <p:spPr>
          <a:xfrm>
            <a:off x="402850" y="4659086"/>
            <a:ext cx="8308730" cy="396490"/>
          </a:xfrm>
          <a:prstGeom prst="roundRect">
            <a:avLst>
              <a:gd fmla="val 16667" name="adj"/>
            </a:avLst>
          </a:prstGeom>
          <a:solidFill>
            <a:srgbClr val="D4E8E8"/>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200" u="none" cap="none" strike="noStrike">
                <a:solidFill>
                  <a:srgbClr val="861F41"/>
                </a:solidFill>
                <a:latin typeface="Times New Roman"/>
                <a:ea typeface="Times New Roman"/>
                <a:cs typeface="Times New Roman"/>
                <a:sym typeface="Times New Roman"/>
              </a:rPr>
              <a:t>P. Shojaee, K. Meidani, A. Farimani, C. K. Reddy, Transformer-based Planning for Symbolic Regression, NeurIPS 2023.</a:t>
            </a:r>
            <a:r>
              <a:rPr b="0" i="0" lang="en" sz="1200" u="none" cap="none" strike="noStrike">
                <a:solidFill>
                  <a:srgbClr val="861F41"/>
                </a:solidFill>
                <a:latin typeface="Times New Roman"/>
                <a:ea typeface="Times New Roman"/>
                <a:cs typeface="Times New Roman"/>
                <a:sym typeface="Times New Roman"/>
              </a:rPr>
              <a:t>​</a:t>
            </a:r>
            <a:endParaRPr b="0" i="0" sz="1400" u="none" cap="none" strike="noStrike">
              <a:solidFill>
                <a:schemeClr val="lt1"/>
              </a:solidFill>
              <a:latin typeface="Arial"/>
              <a:ea typeface="Arial"/>
              <a:cs typeface="Arial"/>
              <a:sym typeface="Arial"/>
            </a:endParaRPr>
          </a:p>
        </p:txBody>
      </p:sp>
      <p:sp>
        <p:nvSpPr>
          <p:cNvPr id="376" name="Google Shape;376;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nvSpPr>
        <p:spPr>
          <a:xfrm>
            <a:off x="401780" y="315044"/>
            <a:ext cx="7770669"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82" name="Google Shape;382;p45"/>
          <p:cNvSpPr txBox="1"/>
          <p:nvPr/>
        </p:nvSpPr>
        <p:spPr>
          <a:xfrm>
            <a:off x="223474" y="790570"/>
            <a:ext cx="8248984"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TPSR performs better than black-box models like XGBoost both in terms of testing accuracy and complexity in black-box dataset. </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TPSR also can </a:t>
            </a:r>
            <a:r>
              <a:rPr b="1" i="0" lang="en" sz="1400" u="none" cap="none" strike="noStrike">
                <a:solidFill>
                  <a:srgbClr val="000000"/>
                </a:solidFill>
                <a:latin typeface="Arial"/>
                <a:ea typeface="Arial"/>
                <a:cs typeface="Arial"/>
                <a:sym typeface="Arial"/>
              </a:rPr>
              <a:t>extrapolate to unseen regions</a:t>
            </a:r>
            <a:r>
              <a:rPr b="0" i="0" lang="en" sz="1400" u="none" cap="none" strike="noStrike">
                <a:solidFill>
                  <a:srgbClr val="000000"/>
                </a:solidFill>
                <a:latin typeface="Arial"/>
                <a:ea typeface="Arial"/>
                <a:cs typeface="Arial"/>
                <a:sym typeface="Arial"/>
              </a:rPr>
              <a:t> (Out-Of-Distribution) while ML models simply fail!</a:t>
            </a:r>
            <a:endParaRPr/>
          </a:p>
        </p:txBody>
      </p:sp>
      <p:sp>
        <p:nvSpPr>
          <p:cNvPr id="383" name="Google Shape;383;p45"/>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Qualitative Results</a:t>
            </a:r>
            <a:endParaRPr/>
          </a:p>
        </p:txBody>
      </p:sp>
      <p:grpSp>
        <p:nvGrpSpPr>
          <p:cNvPr id="384" name="Google Shape;384;p45"/>
          <p:cNvGrpSpPr/>
          <p:nvPr/>
        </p:nvGrpSpPr>
        <p:grpSpPr>
          <a:xfrm>
            <a:off x="366585" y="2102400"/>
            <a:ext cx="3680954" cy="2408009"/>
            <a:chOff x="3231669" y="3123169"/>
            <a:chExt cx="2522585" cy="1792749"/>
          </a:xfrm>
        </p:grpSpPr>
        <p:grpSp>
          <p:nvGrpSpPr>
            <p:cNvPr id="385" name="Google Shape;385;p45"/>
            <p:cNvGrpSpPr/>
            <p:nvPr/>
          </p:nvGrpSpPr>
          <p:grpSpPr>
            <a:xfrm>
              <a:off x="3231669" y="3123169"/>
              <a:ext cx="2522585" cy="1792749"/>
              <a:chOff x="219557" y="3138518"/>
              <a:chExt cx="2440516" cy="1811325"/>
            </a:xfrm>
          </p:grpSpPr>
          <p:pic>
            <p:nvPicPr>
              <p:cNvPr descr="A graph of a function&#10;&#10;Description automatically generated" id="386" name="Google Shape;386;p45"/>
              <p:cNvPicPr preferRelativeResize="0"/>
              <p:nvPr/>
            </p:nvPicPr>
            <p:blipFill rotWithShape="1">
              <a:blip r:embed="rId3">
                <a:alphaModFix/>
              </a:blip>
              <a:srcRect b="0" l="0" r="25447" t="0"/>
              <a:stretch/>
            </p:blipFill>
            <p:spPr>
              <a:xfrm>
                <a:off x="219557" y="3138518"/>
                <a:ext cx="2440516" cy="1811325"/>
              </a:xfrm>
              <a:prstGeom prst="rect">
                <a:avLst/>
              </a:prstGeom>
              <a:noFill/>
              <a:ln>
                <a:noFill/>
              </a:ln>
            </p:spPr>
          </p:pic>
          <p:pic>
            <p:nvPicPr>
              <p:cNvPr id="387" name="Google Shape;387;p45"/>
              <p:cNvPicPr preferRelativeResize="0"/>
              <p:nvPr/>
            </p:nvPicPr>
            <p:blipFill rotWithShape="1">
              <a:blip r:embed="rId4">
                <a:alphaModFix/>
              </a:blip>
              <a:srcRect b="67730" l="65641" r="17425" t="0"/>
              <a:stretch/>
            </p:blipFill>
            <p:spPr>
              <a:xfrm>
                <a:off x="569270" y="4165600"/>
                <a:ext cx="642328" cy="586760"/>
              </a:xfrm>
              <a:prstGeom prst="rect">
                <a:avLst/>
              </a:prstGeom>
              <a:noFill/>
              <a:ln>
                <a:noFill/>
              </a:ln>
            </p:spPr>
          </p:pic>
        </p:grpSp>
        <p:pic>
          <p:nvPicPr>
            <p:cNvPr descr="A graph of a function&#10;&#10;Description automatically generated" id="388" name="Google Shape;388;p45"/>
            <p:cNvPicPr preferRelativeResize="0"/>
            <p:nvPr/>
          </p:nvPicPr>
          <p:blipFill rotWithShape="1">
            <a:blip r:embed="rId5">
              <a:alphaModFix/>
            </a:blip>
            <a:srcRect b="70804" l="80200" r="633" t="1534"/>
            <a:stretch/>
          </p:blipFill>
          <p:spPr>
            <a:xfrm>
              <a:off x="3636909" y="4163576"/>
              <a:ext cx="603603" cy="516562"/>
            </a:xfrm>
            <a:prstGeom prst="rect">
              <a:avLst/>
            </a:prstGeom>
            <a:noFill/>
            <a:ln>
              <a:noFill/>
            </a:ln>
          </p:spPr>
        </p:pic>
      </p:grpSp>
      <p:grpSp>
        <p:nvGrpSpPr>
          <p:cNvPr id="389" name="Google Shape;389;p45"/>
          <p:cNvGrpSpPr/>
          <p:nvPr/>
        </p:nvGrpSpPr>
        <p:grpSpPr>
          <a:xfrm>
            <a:off x="4575000" y="2065889"/>
            <a:ext cx="3753990" cy="2391896"/>
            <a:chOff x="560616" y="2571750"/>
            <a:chExt cx="2530589" cy="1792749"/>
          </a:xfrm>
        </p:grpSpPr>
        <p:pic>
          <p:nvPicPr>
            <p:cNvPr descr="A graph of a function&#10;&#10;Description automatically generated" id="390" name="Google Shape;390;p45"/>
            <p:cNvPicPr preferRelativeResize="0"/>
            <p:nvPr/>
          </p:nvPicPr>
          <p:blipFill rotWithShape="1">
            <a:blip r:embed="rId6">
              <a:alphaModFix/>
            </a:blip>
            <a:srcRect b="680" l="662" r="30247" t="1"/>
            <a:stretch/>
          </p:blipFill>
          <p:spPr>
            <a:xfrm>
              <a:off x="560616" y="2571750"/>
              <a:ext cx="2530589" cy="1792749"/>
            </a:xfrm>
            <a:prstGeom prst="rect">
              <a:avLst/>
            </a:prstGeom>
            <a:noFill/>
            <a:ln>
              <a:noFill/>
            </a:ln>
          </p:spPr>
        </p:pic>
        <p:pic>
          <p:nvPicPr>
            <p:cNvPr descr="A graph of a function&#10;&#10;Description automatically generated" id="391" name="Google Shape;391;p45"/>
            <p:cNvPicPr preferRelativeResize="0"/>
            <p:nvPr/>
          </p:nvPicPr>
          <p:blipFill rotWithShape="1">
            <a:blip r:embed="rId6">
              <a:alphaModFix/>
            </a:blip>
            <a:srcRect b="70860" l="69431" r="695" t="2708"/>
            <a:stretch/>
          </p:blipFill>
          <p:spPr>
            <a:xfrm>
              <a:off x="1210547" y="3595209"/>
              <a:ext cx="1085364" cy="495939"/>
            </a:xfrm>
            <a:prstGeom prst="rect">
              <a:avLst/>
            </a:prstGeom>
            <a:noFill/>
            <a:ln>
              <a:noFill/>
            </a:ln>
          </p:spPr>
        </p:pic>
      </p:grpSp>
      <p:sp>
        <p:nvSpPr>
          <p:cNvPr id="392" name="Google Shape;392;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nvSpPr>
        <p:spPr>
          <a:xfrm>
            <a:off x="401780" y="315044"/>
            <a:ext cx="7770669"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98" name="Google Shape;398;p46"/>
          <p:cNvSpPr txBox="1"/>
          <p:nvPr/>
        </p:nvSpPr>
        <p:spPr>
          <a:xfrm>
            <a:off x="293656" y="914195"/>
            <a:ext cx="8556688" cy="129266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Can we learn a </a:t>
            </a:r>
            <a:r>
              <a:rPr b="1" i="0" lang="en" sz="1500" u="none" cap="none" strike="noStrike">
                <a:solidFill>
                  <a:srgbClr val="000000"/>
                </a:solidFill>
                <a:latin typeface="Arial"/>
                <a:ea typeface="Arial"/>
                <a:cs typeface="Arial"/>
                <a:sym typeface="Arial"/>
              </a:rPr>
              <a:t>mutual understanding </a:t>
            </a:r>
            <a:r>
              <a:rPr b="0" i="0" lang="en" sz="1500" u="none" cap="none" strike="noStrike">
                <a:solidFill>
                  <a:srgbClr val="000000"/>
                </a:solidFill>
                <a:latin typeface="Arial"/>
                <a:ea typeface="Arial"/>
                <a:cs typeface="Arial"/>
                <a:sym typeface="Arial"/>
              </a:rPr>
              <a:t>between the</a:t>
            </a:r>
            <a:r>
              <a:rPr b="1" i="0" lang="en" sz="1500" u="none" cap="none" strike="noStrike">
                <a:solidFill>
                  <a:srgbClr val="000000"/>
                </a:solidFill>
                <a:latin typeface="Arial"/>
                <a:ea typeface="Arial"/>
                <a:cs typeface="Arial"/>
                <a:sym typeface="Arial"/>
              </a:rPr>
              <a:t> Symbolic and Numeric </a:t>
            </a:r>
            <a:r>
              <a:rPr b="0" i="0" lang="en" sz="1500" u="none" cap="none" strike="noStrike">
                <a:solidFill>
                  <a:srgbClr val="000000"/>
                </a:solidFill>
                <a:latin typeface="Arial"/>
                <a:ea typeface="Arial"/>
                <a:cs typeface="Arial"/>
                <a:sym typeface="Arial"/>
              </a:rPr>
              <a:t>representations?</a:t>
            </a:r>
            <a:endParaRPr/>
          </a:p>
          <a:p>
            <a:pPr indent="-190500" lvl="0" marL="28575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Can we improve the Pre-trained model so that the </a:t>
            </a:r>
            <a:r>
              <a:rPr b="1" i="0" lang="en" sz="1500" u="none" cap="none" strike="noStrike">
                <a:solidFill>
                  <a:srgbClr val="FF0000"/>
                </a:solidFill>
                <a:latin typeface="Arial"/>
                <a:ea typeface="Arial"/>
                <a:cs typeface="Arial"/>
                <a:sym typeface="Arial"/>
              </a:rPr>
              <a:t>latent space</a:t>
            </a:r>
            <a:r>
              <a:rPr b="0" i="0" lang="en" sz="1500" u="none" cap="none" strike="noStrike">
                <a:solidFill>
                  <a:srgbClr val="000000"/>
                </a:solidFill>
                <a:latin typeface="Arial"/>
                <a:ea typeface="Arial"/>
                <a:cs typeface="Arial"/>
                <a:sym typeface="Arial"/>
              </a:rPr>
              <a:t> captures both </a:t>
            </a:r>
            <a:r>
              <a:rPr b="0" i="0" lang="en" sz="1500" u="none" cap="none" strike="noStrike">
                <a:solidFill>
                  <a:srgbClr val="FF0000"/>
                </a:solidFill>
                <a:latin typeface="Arial"/>
                <a:ea typeface="Arial"/>
                <a:cs typeface="Arial"/>
                <a:sym typeface="Arial"/>
              </a:rPr>
              <a:t>functional behaviors </a:t>
            </a:r>
            <a:r>
              <a:rPr b="0" i="0" lang="en" sz="1500" u="none" cap="none" strike="noStrike">
                <a:solidFill>
                  <a:srgbClr val="000000"/>
                </a:solidFill>
                <a:latin typeface="Arial"/>
                <a:ea typeface="Arial"/>
                <a:cs typeface="Arial"/>
                <a:sym typeface="Arial"/>
              </a:rPr>
              <a:t>and </a:t>
            </a:r>
            <a:r>
              <a:rPr b="0" i="0" lang="en" sz="1500" u="none" cap="none" strike="noStrike">
                <a:solidFill>
                  <a:srgbClr val="FF0000"/>
                </a:solidFill>
                <a:latin typeface="Arial"/>
                <a:ea typeface="Arial"/>
                <a:cs typeface="Arial"/>
                <a:sym typeface="Arial"/>
              </a:rPr>
              <a:t>symbolic forms</a:t>
            </a:r>
            <a:r>
              <a:rPr b="0" i="0" lang="en" sz="1500" u="none" cap="none" strike="noStrike">
                <a:solidFill>
                  <a:srgbClr val="000000"/>
                </a:solidFill>
                <a:latin typeface="Arial"/>
                <a:ea typeface="Arial"/>
                <a:cs typeface="Arial"/>
                <a:sym typeface="Arial"/>
              </a:rPr>
              <a:t>. </a:t>
            </a:r>
            <a:endParaRPr/>
          </a:p>
          <a:p>
            <a:pPr indent="-190500" lvl="0" marL="28575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399" name="Google Shape;399;p46"/>
          <p:cNvPicPr preferRelativeResize="0"/>
          <p:nvPr/>
        </p:nvPicPr>
        <p:blipFill rotWithShape="1">
          <a:blip r:embed="rId3">
            <a:alphaModFix/>
          </a:blip>
          <a:srcRect b="0" l="0" r="0" t="0"/>
          <a:stretch/>
        </p:blipFill>
        <p:spPr>
          <a:xfrm>
            <a:off x="568181" y="2424718"/>
            <a:ext cx="5202382" cy="1437277"/>
          </a:xfrm>
          <a:prstGeom prst="rect">
            <a:avLst/>
          </a:prstGeom>
          <a:noFill/>
          <a:ln>
            <a:noFill/>
          </a:ln>
        </p:spPr>
      </p:pic>
      <p:sp>
        <p:nvSpPr>
          <p:cNvPr id="400" name="Google Shape;400;p46"/>
          <p:cNvSpPr txBox="1"/>
          <p:nvPr/>
        </p:nvSpPr>
        <p:spPr>
          <a:xfrm>
            <a:off x="568181" y="3997084"/>
            <a:ext cx="5059878"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Solving Ordinary Differential Equations using Transformers</a:t>
            </a:r>
            <a:endParaRPr/>
          </a:p>
        </p:txBody>
      </p:sp>
      <p:grpSp>
        <p:nvGrpSpPr>
          <p:cNvPr id="401" name="Google Shape;401;p46"/>
          <p:cNvGrpSpPr/>
          <p:nvPr/>
        </p:nvGrpSpPr>
        <p:grpSpPr>
          <a:xfrm>
            <a:off x="6410577" y="1796689"/>
            <a:ext cx="2454055" cy="2339444"/>
            <a:chOff x="8177645" y="2317173"/>
            <a:chExt cx="3112146" cy="2756912"/>
          </a:xfrm>
        </p:grpSpPr>
        <p:pic>
          <p:nvPicPr>
            <p:cNvPr id="402" name="Google Shape;402;p46"/>
            <p:cNvPicPr preferRelativeResize="0"/>
            <p:nvPr/>
          </p:nvPicPr>
          <p:blipFill rotWithShape="1">
            <a:blip r:embed="rId4">
              <a:alphaModFix/>
            </a:blip>
            <a:srcRect b="0" l="2000" r="0" t="1548"/>
            <a:stretch/>
          </p:blipFill>
          <p:spPr>
            <a:xfrm>
              <a:off x="8178291" y="2348344"/>
              <a:ext cx="3111500" cy="2725741"/>
            </a:xfrm>
            <a:prstGeom prst="rect">
              <a:avLst/>
            </a:prstGeom>
            <a:noFill/>
            <a:ln>
              <a:noFill/>
            </a:ln>
          </p:spPr>
        </p:pic>
        <p:sp>
          <p:nvSpPr>
            <p:cNvPr id="403" name="Google Shape;403;p46"/>
            <p:cNvSpPr/>
            <p:nvPr/>
          </p:nvSpPr>
          <p:spPr>
            <a:xfrm>
              <a:off x="8177645" y="2317173"/>
              <a:ext cx="249382" cy="238991"/>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p:txBody>
        </p:sp>
      </p:grpSp>
      <p:sp>
        <p:nvSpPr>
          <p:cNvPr id="404" name="Google Shape;404;p46"/>
          <p:cNvSpPr txBox="1"/>
          <p:nvPr/>
        </p:nvSpPr>
        <p:spPr>
          <a:xfrm>
            <a:off x="6288031" y="4136133"/>
            <a:ext cx="282057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Learning from Numerical Datasets</a:t>
            </a:r>
            <a:endParaRPr/>
          </a:p>
        </p:txBody>
      </p:sp>
      <p:sp>
        <p:nvSpPr>
          <p:cNvPr id="405" name="Google Shape;405;p46"/>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Foundation Model for Symbolic Mathematics</a:t>
            </a:r>
            <a:endParaRPr/>
          </a:p>
        </p:txBody>
      </p:sp>
      <p:sp>
        <p:nvSpPr>
          <p:cNvPr id="406" name="Google Shape;406;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07" name="Google Shape;407;p46"/>
          <p:cNvSpPr txBox="1"/>
          <p:nvPr/>
        </p:nvSpPr>
        <p:spPr>
          <a:xfrm>
            <a:off x="0" y="4506469"/>
            <a:ext cx="8969827" cy="53860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Use symbolic guidance for numeric-to-numeric tasks such as time-series forecasting and extrapolation, super-resolution, etc.</a:t>
            </a:r>
            <a:endParaRPr/>
          </a:p>
          <a:p>
            <a:pPr indent="-285750" lvl="0" marL="285750" marR="0" rtl="0" algn="just">
              <a:lnSpc>
                <a:spcPct val="100000"/>
              </a:lnSpc>
              <a:spcBef>
                <a:spcPts val="60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Use numeric guidance in symbolic-to-symbolic tasks such as function integration, solving differential equations, etc.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7"/>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SNIP: Symbolic-Numeric Integrated Pretraining</a:t>
            </a:r>
            <a:endParaRPr/>
          </a:p>
        </p:txBody>
      </p:sp>
      <p:pic>
        <p:nvPicPr>
          <p:cNvPr id="413" name="Google Shape;413;p47"/>
          <p:cNvPicPr preferRelativeResize="0"/>
          <p:nvPr/>
        </p:nvPicPr>
        <p:blipFill rotWithShape="1">
          <a:blip r:embed="rId3">
            <a:alphaModFix/>
          </a:blip>
          <a:srcRect b="0" l="0" r="0" t="0"/>
          <a:stretch/>
        </p:blipFill>
        <p:spPr>
          <a:xfrm>
            <a:off x="1822457" y="2687139"/>
            <a:ext cx="2148515" cy="896502"/>
          </a:xfrm>
          <a:prstGeom prst="rect">
            <a:avLst/>
          </a:prstGeom>
          <a:noFill/>
          <a:ln>
            <a:noFill/>
          </a:ln>
        </p:spPr>
      </p:pic>
      <p:pic>
        <p:nvPicPr>
          <p:cNvPr id="414" name="Google Shape;414;p47"/>
          <p:cNvPicPr preferRelativeResize="0"/>
          <p:nvPr/>
        </p:nvPicPr>
        <p:blipFill rotWithShape="1">
          <a:blip r:embed="rId4">
            <a:alphaModFix/>
          </a:blip>
          <a:srcRect b="0" l="0" r="0" t="0"/>
          <a:stretch/>
        </p:blipFill>
        <p:spPr>
          <a:xfrm>
            <a:off x="3977348" y="997054"/>
            <a:ext cx="1089793" cy="834735"/>
          </a:xfrm>
          <a:prstGeom prst="rect">
            <a:avLst/>
          </a:prstGeom>
          <a:noFill/>
          <a:ln>
            <a:noFill/>
          </a:ln>
        </p:spPr>
      </p:pic>
      <p:pic>
        <p:nvPicPr>
          <p:cNvPr id="415" name="Google Shape;415;p47"/>
          <p:cNvPicPr preferRelativeResize="0"/>
          <p:nvPr/>
        </p:nvPicPr>
        <p:blipFill rotWithShape="1">
          <a:blip r:embed="rId5">
            <a:alphaModFix/>
          </a:blip>
          <a:srcRect b="0" l="0" r="0" t="0"/>
          <a:stretch/>
        </p:blipFill>
        <p:spPr>
          <a:xfrm>
            <a:off x="3974160" y="2706484"/>
            <a:ext cx="1089793" cy="837223"/>
          </a:xfrm>
          <a:prstGeom prst="rect">
            <a:avLst/>
          </a:prstGeom>
          <a:noFill/>
          <a:ln>
            <a:noFill/>
          </a:ln>
        </p:spPr>
      </p:pic>
      <p:pic>
        <p:nvPicPr>
          <p:cNvPr id="416" name="Google Shape;416;p47"/>
          <p:cNvPicPr preferRelativeResize="0"/>
          <p:nvPr/>
        </p:nvPicPr>
        <p:blipFill rotWithShape="1">
          <a:blip r:embed="rId6">
            <a:alphaModFix/>
          </a:blip>
          <a:srcRect b="0" l="0" r="0" t="0"/>
          <a:stretch/>
        </p:blipFill>
        <p:spPr>
          <a:xfrm>
            <a:off x="5070642" y="982358"/>
            <a:ext cx="1247565" cy="736514"/>
          </a:xfrm>
          <a:prstGeom prst="rect">
            <a:avLst/>
          </a:prstGeom>
          <a:noFill/>
          <a:ln>
            <a:noFill/>
          </a:ln>
        </p:spPr>
      </p:pic>
      <p:pic>
        <p:nvPicPr>
          <p:cNvPr id="417" name="Google Shape;417;p47"/>
          <p:cNvPicPr preferRelativeResize="0"/>
          <p:nvPr/>
        </p:nvPicPr>
        <p:blipFill rotWithShape="1">
          <a:blip r:embed="rId7">
            <a:alphaModFix/>
          </a:blip>
          <a:srcRect b="0" l="0" r="0" t="0"/>
          <a:stretch/>
        </p:blipFill>
        <p:spPr>
          <a:xfrm>
            <a:off x="731510" y="2572318"/>
            <a:ext cx="1247564" cy="2022647"/>
          </a:xfrm>
          <a:prstGeom prst="rect">
            <a:avLst/>
          </a:prstGeom>
          <a:noFill/>
          <a:ln>
            <a:noFill/>
          </a:ln>
        </p:spPr>
      </p:pic>
      <p:pic>
        <p:nvPicPr>
          <p:cNvPr id="418" name="Google Shape;418;p47"/>
          <p:cNvPicPr preferRelativeResize="0"/>
          <p:nvPr/>
        </p:nvPicPr>
        <p:blipFill rotWithShape="1">
          <a:blip r:embed="rId8">
            <a:alphaModFix/>
          </a:blip>
          <a:srcRect b="0" l="0" r="0" t="0"/>
          <a:stretch/>
        </p:blipFill>
        <p:spPr>
          <a:xfrm>
            <a:off x="7166254" y="2261283"/>
            <a:ext cx="1729491" cy="1621719"/>
          </a:xfrm>
          <a:prstGeom prst="rect">
            <a:avLst/>
          </a:prstGeom>
          <a:noFill/>
          <a:ln>
            <a:noFill/>
          </a:ln>
        </p:spPr>
      </p:pic>
      <p:pic>
        <p:nvPicPr>
          <p:cNvPr id="419" name="Google Shape;419;p47"/>
          <p:cNvPicPr preferRelativeResize="0"/>
          <p:nvPr/>
        </p:nvPicPr>
        <p:blipFill rotWithShape="1">
          <a:blip r:embed="rId9">
            <a:alphaModFix/>
          </a:blip>
          <a:srcRect b="0" l="0" r="0" t="0"/>
          <a:stretch/>
        </p:blipFill>
        <p:spPr>
          <a:xfrm>
            <a:off x="5058432" y="2718436"/>
            <a:ext cx="1247564" cy="739484"/>
          </a:xfrm>
          <a:prstGeom prst="rect">
            <a:avLst/>
          </a:prstGeom>
          <a:noFill/>
          <a:ln>
            <a:noFill/>
          </a:ln>
        </p:spPr>
      </p:pic>
      <p:pic>
        <p:nvPicPr>
          <p:cNvPr id="420" name="Google Shape;420;p47"/>
          <p:cNvPicPr preferRelativeResize="0"/>
          <p:nvPr/>
        </p:nvPicPr>
        <p:blipFill rotWithShape="1">
          <a:blip r:embed="rId10">
            <a:alphaModFix/>
          </a:blip>
          <a:srcRect b="0" l="0" r="0" t="0"/>
          <a:stretch/>
        </p:blipFill>
        <p:spPr>
          <a:xfrm>
            <a:off x="1902654" y="938903"/>
            <a:ext cx="2200505" cy="954248"/>
          </a:xfrm>
          <a:prstGeom prst="rect">
            <a:avLst/>
          </a:prstGeom>
          <a:noFill/>
          <a:ln>
            <a:noFill/>
          </a:ln>
        </p:spPr>
      </p:pic>
      <p:pic>
        <p:nvPicPr>
          <p:cNvPr id="421" name="Google Shape;421;p47"/>
          <p:cNvPicPr preferRelativeResize="0"/>
          <p:nvPr/>
        </p:nvPicPr>
        <p:blipFill rotWithShape="1">
          <a:blip r:embed="rId11">
            <a:alphaModFix/>
          </a:blip>
          <a:srcRect b="0" l="0" r="0" t="0"/>
          <a:stretch/>
        </p:blipFill>
        <p:spPr>
          <a:xfrm>
            <a:off x="731510" y="737552"/>
            <a:ext cx="1247564" cy="1353740"/>
          </a:xfrm>
          <a:prstGeom prst="rect">
            <a:avLst/>
          </a:prstGeom>
          <a:noFill/>
          <a:ln>
            <a:noFill/>
          </a:ln>
        </p:spPr>
      </p:pic>
      <p:sp>
        <p:nvSpPr>
          <p:cNvPr id="422" name="Google Shape;422;p47"/>
          <p:cNvSpPr txBox="1"/>
          <p:nvPr/>
        </p:nvSpPr>
        <p:spPr>
          <a:xfrm rot="-5400000">
            <a:off x="-225597" y="1214366"/>
            <a:ext cx="119742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Symbolic Expressions</a:t>
            </a:r>
            <a:endParaRPr/>
          </a:p>
        </p:txBody>
      </p:sp>
      <p:sp>
        <p:nvSpPr>
          <p:cNvPr id="423" name="Google Shape;423;p47"/>
          <p:cNvSpPr txBox="1"/>
          <p:nvPr/>
        </p:nvSpPr>
        <p:spPr>
          <a:xfrm rot="-5400000">
            <a:off x="-225597" y="3343652"/>
            <a:ext cx="119742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Numeric Data Observations</a:t>
            </a:r>
            <a:endParaRPr/>
          </a:p>
        </p:txBody>
      </p:sp>
      <p:grpSp>
        <p:nvGrpSpPr>
          <p:cNvPr id="424" name="Google Shape;424;p47"/>
          <p:cNvGrpSpPr/>
          <p:nvPr/>
        </p:nvGrpSpPr>
        <p:grpSpPr>
          <a:xfrm>
            <a:off x="2586604" y="4093701"/>
            <a:ext cx="3978656" cy="350926"/>
            <a:chOff x="2501151" y="4240307"/>
            <a:chExt cx="3978656" cy="350926"/>
          </a:xfrm>
        </p:grpSpPr>
        <p:sp>
          <p:nvSpPr>
            <p:cNvPr id="425" name="Google Shape;425;p47"/>
            <p:cNvSpPr/>
            <p:nvPr/>
          </p:nvSpPr>
          <p:spPr>
            <a:xfrm>
              <a:off x="2501151" y="4240307"/>
              <a:ext cx="3972120" cy="350926"/>
            </a:xfrm>
            <a:prstGeom prst="roundRect">
              <a:avLst>
                <a:gd fmla="val 16667" name="adj"/>
              </a:avLst>
            </a:prstGeom>
            <a:solidFill>
              <a:srgbClr val="F1C6D5">
                <a:alpha val="51764"/>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p:txBody>
        </p:sp>
        <p:sp>
          <p:nvSpPr>
            <p:cNvPr id="426" name="Google Shape;426;p47"/>
            <p:cNvSpPr txBox="1"/>
            <p:nvPr/>
          </p:nvSpPr>
          <p:spPr>
            <a:xfrm>
              <a:off x="2531363" y="4273941"/>
              <a:ext cx="39484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A0A0A"/>
                  </a:solidFill>
                  <a:latin typeface="Arial"/>
                  <a:ea typeface="Arial"/>
                  <a:cs typeface="Arial"/>
                  <a:sym typeface="Arial"/>
                </a:rPr>
                <a:t>Jointly pre-trained on </a:t>
              </a:r>
              <a:r>
                <a:rPr b="1" i="0" lang="en" sz="1200" u="none" cap="none" strike="noStrike">
                  <a:solidFill>
                    <a:srgbClr val="C00000"/>
                  </a:solidFill>
                  <a:latin typeface="Arial"/>
                  <a:ea typeface="Arial"/>
                  <a:cs typeface="Arial"/>
                  <a:sym typeface="Arial"/>
                </a:rPr>
                <a:t>over 50 million paired examples</a:t>
              </a:r>
              <a:endParaRPr b="1" i="0" sz="1200" u="none" cap="none" strike="noStrike">
                <a:solidFill>
                  <a:srgbClr val="C00000"/>
                </a:solidFill>
                <a:latin typeface="Arial"/>
                <a:ea typeface="Arial"/>
                <a:cs typeface="Arial"/>
                <a:sym typeface="Arial"/>
              </a:endParaRPr>
            </a:p>
          </p:txBody>
        </p:sp>
      </p:grpSp>
      <p:pic>
        <p:nvPicPr>
          <p:cNvPr id="427" name="Google Shape;427;p47"/>
          <p:cNvPicPr preferRelativeResize="0"/>
          <p:nvPr/>
        </p:nvPicPr>
        <p:blipFill rotWithShape="1">
          <a:blip r:embed="rId12">
            <a:alphaModFix/>
          </a:blip>
          <a:srcRect b="63043" l="8972" r="0" t="0"/>
          <a:stretch/>
        </p:blipFill>
        <p:spPr>
          <a:xfrm>
            <a:off x="6288964" y="1241903"/>
            <a:ext cx="2490733" cy="933594"/>
          </a:xfrm>
          <a:prstGeom prst="rect">
            <a:avLst/>
          </a:prstGeom>
          <a:noFill/>
          <a:ln>
            <a:noFill/>
          </a:ln>
        </p:spPr>
      </p:pic>
      <p:pic>
        <p:nvPicPr>
          <p:cNvPr id="428" name="Google Shape;428;p47"/>
          <p:cNvPicPr preferRelativeResize="0"/>
          <p:nvPr/>
        </p:nvPicPr>
        <p:blipFill rotWithShape="1">
          <a:blip r:embed="rId12">
            <a:alphaModFix/>
          </a:blip>
          <a:srcRect b="0" l="8973" r="57762" t="34531"/>
          <a:stretch/>
        </p:blipFill>
        <p:spPr>
          <a:xfrm>
            <a:off x="6256075" y="2128083"/>
            <a:ext cx="910180" cy="1653826"/>
          </a:xfrm>
          <a:prstGeom prst="rect">
            <a:avLst/>
          </a:prstGeom>
          <a:noFill/>
          <a:ln>
            <a:noFill/>
          </a:ln>
        </p:spPr>
      </p:pic>
      <p:sp>
        <p:nvSpPr>
          <p:cNvPr id="429" name="Google Shape;429;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30" name="Google Shape;430;p47"/>
          <p:cNvSpPr/>
          <p:nvPr/>
        </p:nvSpPr>
        <p:spPr>
          <a:xfrm>
            <a:off x="293655" y="4743863"/>
            <a:ext cx="8077529" cy="295466"/>
          </a:xfrm>
          <a:prstGeom prst="roundRect">
            <a:avLst>
              <a:gd fmla="val 16667" name="adj"/>
            </a:avLst>
          </a:prstGeom>
          <a:solidFill>
            <a:srgbClr val="D4E8E8"/>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861F41"/>
                </a:solidFill>
                <a:latin typeface="Times New Roman"/>
                <a:ea typeface="Times New Roman"/>
                <a:cs typeface="Times New Roman"/>
                <a:sym typeface="Times New Roman"/>
              </a:rPr>
              <a:t>K. Meidani et. al, SNIP: Bridging Mathematical </a:t>
            </a:r>
            <a:r>
              <a:rPr b="1" i="0" lang="en" sz="1100" u="none" cap="none" strike="noStrike">
                <a:solidFill>
                  <a:srgbClr val="861F41"/>
                </a:solidFill>
                <a:latin typeface="Times New Roman"/>
                <a:ea typeface="Times New Roman"/>
                <a:cs typeface="Times New Roman"/>
                <a:sym typeface="Times New Roman"/>
              </a:rPr>
              <a:t>Symbolic </a:t>
            </a:r>
            <a:r>
              <a:rPr b="1" i="0" lang="en" sz="1100" u="none" cap="none" strike="noStrike">
                <a:solidFill>
                  <a:srgbClr val="861F41"/>
                </a:solidFill>
                <a:latin typeface="Times New Roman"/>
                <a:ea typeface="Times New Roman"/>
                <a:cs typeface="Times New Roman"/>
                <a:sym typeface="Times New Roman"/>
              </a:rPr>
              <a:t>and Numeric Realms with Unified Pre-training, ICLR 2024 (spotlight).​</a:t>
            </a:r>
            <a:endParaRPr b="1" i="0" sz="11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8"/>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SNIP - Contrastive Symbolic-Numeric Objective</a:t>
            </a:r>
            <a:endParaRPr/>
          </a:p>
        </p:txBody>
      </p:sp>
      <p:pic>
        <p:nvPicPr>
          <p:cNvPr id="436" name="Google Shape;436;p48"/>
          <p:cNvPicPr preferRelativeResize="0"/>
          <p:nvPr/>
        </p:nvPicPr>
        <p:blipFill rotWithShape="1">
          <a:blip r:embed="rId3">
            <a:alphaModFix/>
          </a:blip>
          <a:srcRect b="0" l="0" r="0" t="0"/>
          <a:stretch/>
        </p:blipFill>
        <p:spPr>
          <a:xfrm>
            <a:off x="3948148" y="973018"/>
            <a:ext cx="3793903" cy="2734179"/>
          </a:xfrm>
          <a:prstGeom prst="rect">
            <a:avLst/>
          </a:prstGeom>
          <a:noFill/>
          <a:ln>
            <a:noFill/>
          </a:ln>
        </p:spPr>
      </p:pic>
      <p:sp>
        <p:nvSpPr>
          <p:cNvPr id="437" name="Google Shape;437;p48"/>
          <p:cNvSpPr/>
          <p:nvPr/>
        </p:nvSpPr>
        <p:spPr>
          <a:xfrm>
            <a:off x="5864346" y="1413728"/>
            <a:ext cx="150125" cy="144288"/>
          </a:xfrm>
          <a:prstGeom prst="ellipse">
            <a:avLst/>
          </a:prstGeom>
          <a:solidFill>
            <a:srgbClr val="FF0000"/>
          </a:solidFill>
          <a:ln cap="flat" cmpd="sng" w="25400">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8" name="Google Shape;438;p48"/>
          <p:cNvSpPr/>
          <p:nvPr/>
        </p:nvSpPr>
        <p:spPr>
          <a:xfrm>
            <a:off x="4496937" y="2340107"/>
            <a:ext cx="150125" cy="144288"/>
          </a:xfrm>
          <a:prstGeom prst="ellipse">
            <a:avLst/>
          </a:prstGeom>
          <a:solidFill>
            <a:srgbClr val="0F90FF"/>
          </a:solidFill>
          <a:ln cap="flat" cmpd="sng" w="25400">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 name="Google Shape;439;p48"/>
          <p:cNvSpPr/>
          <p:nvPr/>
        </p:nvSpPr>
        <p:spPr>
          <a:xfrm>
            <a:off x="6484651" y="2924082"/>
            <a:ext cx="150125" cy="144288"/>
          </a:xfrm>
          <a:prstGeom prst="ellipse">
            <a:avLst/>
          </a:prstGeom>
          <a:solidFill>
            <a:srgbClr val="FFFF00"/>
          </a:solidFill>
          <a:ln cap="flat" cmpd="sng" w="25400">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 name="Google Shape;440;p48"/>
          <p:cNvSpPr txBox="1"/>
          <p:nvPr/>
        </p:nvSpPr>
        <p:spPr>
          <a:xfrm>
            <a:off x="5557271" y="1074868"/>
            <a:ext cx="914400" cy="307777"/>
          </a:xfrm>
          <a:prstGeom prst="rect">
            <a:avLst/>
          </a:prstGeom>
          <a:blipFill rotWithShape="1">
            <a:blip r:embed="rId4">
              <a:alphaModFix/>
            </a:blip>
            <a:stretch>
              <a:fillRect b="-784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441" name="Google Shape;441;p48"/>
          <p:cNvSpPr txBox="1"/>
          <p:nvPr/>
        </p:nvSpPr>
        <p:spPr>
          <a:xfrm>
            <a:off x="4039737" y="2032330"/>
            <a:ext cx="1255593" cy="307777"/>
          </a:xfrm>
          <a:prstGeom prst="rect">
            <a:avLst/>
          </a:prstGeom>
          <a:blipFill rotWithShape="1">
            <a:blip r:embed="rId5">
              <a:alphaModFix/>
            </a:blip>
            <a:stretch>
              <a:fillRect b="-784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442" name="Google Shape;442;p48"/>
          <p:cNvSpPr txBox="1"/>
          <p:nvPr/>
        </p:nvSpPr>
        <p:spPr>
          <a:xfrm>
            <a:off x="4228709" y="1019853"/>
            <a:ext cx="1255593" cy="30777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443" name="Google Shape;443;p48"/>
          <p:cNvSpPr/>
          <p:nvPr/>
        </p:nvSpPr>
        <p:spPr>
          <a:xfrm>
            <a:off x="5139583" y="3013152"/>
            <a:ext cx="150125" cy="144288"/>
          </a:xfrm>
          <a:prstGeom prst="ellipse">
            <a:avLst/>
          </a:prstGeom>
          <a:solidFill>
            <a:srgbClr val="FF0000"/>
          </a:solidFill>
          <a:ln cap="flat" cmpd="sng" w="25400">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 name="Google Shape;444;p48"/>
          <p:cNvSpPr/>
          <p:nvPr/>
        </p:nvSpPr>
        <p:spPr>
          <a:xfrm>
            <a:off x="4781444" y="1310501"/>
            <a:ext cx="150125" cy="144288"/>
          </a:xfrm>
          <a:prstGeom prst="ellipse">
            <a:avLst/>
          </a:prstGeom>
          <a:solidFill>
            <a:srgbClr val="FFFF00"/>
          </a:solidFill>
          <a:ln cap="flat" cmpd="sng" w="25400">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5" name="Google Shape;445;p48"/>
          <p:cNvSpPr/>
          <p:nvPr/>
        </p:nvSpPr>
        <p:spPr>
          <a:xfrm>
            <a:off x="6471671" y="2002987"/>
            <a:ext cx="150125" cy="144288"/>
          </a:xfrm>
          <a:prstGeom prst="ellipse">
            <a:avLst/>
          </a:prstGeom>
          <a:solidFill>
            <a:srgbClr val="0F90FF"/>
          </a:solidFill>
          <a:ln cap="flat" cmpd="sng" w="25400">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46" name="Google Shape;446;p48"/>
          <p:cNvPicPr preferRelativeResize="0"/>
          <p:nvPr/>
        </p:nvPicPr>
        <p:blipFill rotWithShape="1">
          <a:blip r:embed="rId7">
            <a:alphaModFix/>
          </a:blip>
          <a:srcRect b="0" l="0" r="0" t="0"/>
          <a:stretch/>
        </p:blipFill>
        <p:spPr>
          <a:xfrm>
            <a:off x="6655248" y="1593184"/>
            <a:ext cx="515790" cy="396155"/>
          </a:xfrm>
          <a:prstGeom prst="rect">
            <a:avLst/>
          </a:prstGeom>
          <a:noFill/>
          <a:ln cap="sq" cmpd="sng" w="1905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447" name="Google Shape;447;p48"/>
          <p:cNvPicPr preferRelativeResize="0"/>
          <p:nvPr/>
        </p:nvPicPr>
        <p:blipFill rotWithShape="1">
          <a:blip r:embed="rId8">
            <a:alphaModFix/>
          </a:blip>
          <a:srcRect b="8148" l="6659" r="0" t="0"/>
          <a:stretch/>
        </p:blipFill>
        <p:spPr>
          <a:xfrm>
            <a:off x="6655248" y="2484395"/>
            <a:ext cx="525224" cy="393192"/>
          </a:xfrm>
          <a:prstGeom prst="rect">
            <a:avLst/>
          </a:prstGeom>
          <a:noFill/>
          <a:ln cap="sq" cmpd="sng" w="1905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448" name="Google Shape;448;p48"/>
          <p:cNvPicPr preferRelativeResize="0"/>
          <p:nvPr/>
        </p:nvPicPr>
        <p:blipFill rotWithShape="1">
          <a:blip r:embed="rId9">
            <a:alphaModFix/>
          </a:blip>
          <a:srcRect b="0" l="0" r="0" t="0"/>
          <a:stretch/>
        </p:blipFill>
        <p:spPr>
          <a:xfrm>
            <a:off x="5354469" y="2603034"/>
            <a:ext cx="509877" cy="393192"/>
          </a:xfrm>
          <a:prstGeom prst="rect">
            <a:avLst/>
          </a:prstGeom>
          <a:noFill/>
          <a:ln cap="sq" cmpd="sng" w="1905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449" name="Google Shape;449;p48"/>
          <p:cNvSpPr txBox="1"/>
          <p:nvPr/>
        </p:nvSpPr>
        <p:spPr>
          <a:xfrm>
            <a:off x="3948147" y="3845177"/>
            <a:ext cx="374072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Encoding symbolic and numeric embeddings into the same vector space </a:t>
            </a:r>
            <a:endParaRPr/>
          </a:p>
        </p:txBody>
      </p:sp>
      <p:pic>
        <p:nvPicPr>
          <p:cNvPr id="450" name="Google Shape;450;p48"/>
          <p:cNvPicPr preferRelativeResize="0"/>
          <p:nvPr/>
        </p:nvPicPr>
        <p:blipFill rotWithShape="1">
          <a:blip r:embed="rId10">
            <a:alphaModFix/>
          </a:blip>
          <a:srcRect b="0" l="0" r="0" t="0"/>
          <a:stretch/>
        </p:blipFill>
        <p:spPr>
          <a:xfrm>
            <a:off x="541636" y="1228756"/>
            <a:ext cx="2299237" cy="2137645"/>
          </a:xfrm>
          <a:prstGeom prst="rect">
            <a:avLst/>
          </a:prstGeom>
          <a:noFill/>
          <a:ln cap="sq" cmpd="sng" w="381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451" name="Google Shape;451;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58" name="Google Shape;458;p49"/>
          <p:cNvSpPr txBox="1"/>
          <p:nvPr/>
        </p:nvSpPr>
        <p:spPr>
          <a:xfrm>
            <a:off x="718913" y="450072"/>
            <a:ext cx="7706174" cy="553998"/>
          </a:xfrm>
          <a:prstGeom prst="rect">
            <a:avLst/>
          </a:prstGeom>
          <a:noFill/>
          <a:ln>
            <a:noFill/>
          </a:ln>
        </p:spPr>
        <p:txBody>
          <a:bodyPr anchorCtr="0" anchor="t" bIns="45700" lIns="34275" spcFirstLastPara="1" rIns="34275" wrap="square" tIns="45700">
            <a:spAutoFit/>
          </a:bodyPr>
          <a:lstStyle/>
          <a:p>
            <a:pPr indent="0" lvl="0" marL="0" marR="0" rtl="0" algn="ctr">
              <a:lnSpc>
                <a:spcPct val="100000"/>
              </a:lnSpc>
              <a:spcBef>
                <a:spcPts val="0"/>
              </a:spcBef>
              <a:spcAft>
                <a:spcPts val="0"/>
              </a:spcAft>
              <a:buNone/>
            </a:pPr>
            <a:r>
              <a:t/>
            </a:r>
            <a:endParaRPr b="0" i="0" sz="3000" u="none" cap="none" strike="noStrike">
              <a:solidFill>
                <a:srgbClr val="C00000"/>
              </a:solidFill>
              <a:latin typeface="Arial"/>
              <a:ea typeface="Arial"/>
              <a:cs typeface="Arial"/>
              <a:sym typeface="Arial"/>
            </a:endParaRPr>
          </a:p>
        </p:txBody>
      </p:sp>
      <p:sp>
        <p:nvSpPr>
          <p:cNvPr id="459" name="Google Shape;459;p49"/>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LLMs for Scientific Discovery</a:t>
            </a:r>
            <a:endParaRPr/>
          </a:p>
        </p:txBody>
      </p:sp>
      <p:sp>
        <p:nvSpPr>
          <p:cNvPr id="460" name="Google Shape;460;p49"/>
          <p:cNvSpPr/>
          <p:nvPr/>
        </p:nvSpPr>
        <p:spPr>
          <a:xfrm>
            <a:off x="5518788" y="803317"/>
            <a:ext cx="2144905" cy="1294285"/>
          </a:xfrm>
          <a:prstGeom prst="roundRect">
            <a:avLst>
              <a:gd fmla="val 16667" name="adj"/>
            </a:avLst>
          </a:prstGeom>
          <a:solidFill>
            <a:srgbClr val="F1C6D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461" name="Google Shape;461;p49"/>
          <p:cNvSpPr txBox="1"/>
          <p:nvPr/>
        </p:nvSpPr>
        <p:spPr>
          <a:xfrm>
            <a:off x="124286" y="836553"/>
            <a:ext cx="4296492" cy="269304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A0A0A"/>
                </a:solidFill>
                <a:latin typeface="Arial"/>
                <a:ea typeface="Arial"/>
                <a:cs typeface="Arial"/>
                <a:sym typeface="Arial"/>
              </a:rPr>
              <a:t>Discovering scientific equations involves </a:t>
            </a:r>
            <a:r>
              <a:rPr b="1" i="0" lang="en" sz="1400" u="none" cap="none" strike="noStrike">
                <a:solidFill>
                  <a:srgbClr val="FF0000"/>
                </a:solidFill>
                <a:latin typeface="Arial"/>
                <a:ea typeface="Arial"/>
                <a:cs typeface="Arial"/>
                <a:sym typeface="Arial"/>
              </a:rPr>
              <a:t>educated hypothesis generation</a:t>
            </a:r>
            <a:r>
              <a:rPr b="0" i="0" lang="en" sz="1400" u="none" cap="none" strike="noStrike">
                <a:solidFill>
                  <a:srgbClr val="FF0000"/>
                </a:solidFill>
                <a:latin typeface="Arial"/>
                <a:ea typeface="Arial"/>
                <a:cs typeface="Arial"/>
                <a:sym typeface="Arial"/>
              </a:rPr>
              <a:t> </a:t>
            </a:r>
            <a:r>
              <a:rPr b="0" i="0" lang="en" sz="1400" u="none" cap="none" strike="noStrike">
                <a:solidFill>
                  <a:srgbClr val="0A0A0A"/>
                </a:solidFill>
                <a:latin typeface="Arial"/>
                <a:ea typeface="Arial"/>
                <a:cs typeface="Arial"/>
                <a:sym typeface="Arial"/>
              </a:rPr>
              <a:t>based on scientific domain knowledge.</a:t>
            </a:r>
            <a:endParaRPr/>
          </a:p>
          <a:p>
            <a:pPr indent="0" lvl="0" marL="0" marR="0" rtl="0" algn="l">
              <a:lnSpc>
                <a:spcPct val="100000"/>
              </a:lnSpc>
              <a:spcBef>
                <a:spcPts val="0"/>
              </a:spcBef>
              <a:spcAft>
                <a:spcPts val="0"/>
              </a:spcAft>
              <a:buNone/>
            </a:pPr>
            <a:r>
              <a:t/>
            </a:r>
            <a:endParaRPr b="0" i="0" sz="1400" u="none" cap="none" strike="noStrike">
              <a:solidFill>
                <a:srgbClr val="0A0A0A"/>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A0A0A"/>
                </a:solidFill>
                <a:latin typeface="Arial"/>
                <a:ea typeface="Arial"/>
                <a:cs typeface="Arial"/>
                <a:sym typeface="Arial"/>
              </a:rPr>
              <a:t>Example: Relevant literature and domain knowledge when proposing a hypothesis in </a:t>
            </a:r>
            <a:r>
              <a:rPr b="0" i="1" lang="en" sz="1400" u="none" cap="none" strike="noStrike">
                <a:solidFill>
                  <a:srgbClr val="00B050"/>
                </a:solidFill>
                <a:latin typeface="Arial"/>
                <a:ea typeface="Arial"/>
                <a:cs typeface="Arial"/>
                <a:sym typeface="Arial"/>
              </a:rPr>
              <a:t>Biology</a:t>
            </a:r>
            <a:r>
              <a:rPr b="0" i="0" lang="en" sz="1400" u="none" cap="none" strike="noStrike">
                <a:solidFill>
                  <a:srgbClr val="CB2E61"/>
                </a:solidFill>
                <a:latin typeface="Arial"/>
                <a:ea typeface="Arial"/>
                <a:cs typeface="Arial"/>
                <a:sym typeface="Arial"/>
              </a:rPr>
              <a:t> vs. </a:t>
            </a:r>
            <a:r>
              <a:rPr b="0" i="1" lang="en" sz="1400" u="none" cap="none" strike="noStrike">
                <a:solidFill>
                  <a:srgbClr val="0070C0"/>
                </a:solidFill>
                <a:latin typeface="Arial"/>
                <a:ea typeface="Arial"/>
                <a:cs typeface="Arial"/>
                <a:sym typeface="Arial"/>
              </a:rPr>
              <a:t>Physics</a:t>
            </a:r>
            <a:r>
              <a:rPr b="0" i="0" lang="en" sz="1400" u="none" cap="none" strike="noStrike">
                <a:solidFill>
                  <a:srgbClr val="CB2E61"/>
                </a:solidFill>
                <a:latin typeface="Arial"/>
                <a:ea typeface="Arial"/>
                <a:cs typeface="Arial"/>
                <a:sym typeface="Arial"/>
              </a:rPr>
              <a:t>.</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B2E6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A0A0A"/>
                </a:solidFill>
                <a:latin typeface="Arial"/>
                <a:ea typeface="Arial"/>
                <a:cs typeface="Arial"/>
                <a:sym typeface="Arial"/>
              </a:rPr>
              <a:t>Incorporating </a:t>
            </a:r>
            <a:r>
              <a:rPr b="1" i="0" lang="en" sz="1400" u="none" cap="none" strike="noStrike">
                <a:solidFill>
                  <a:srgbClr val="FF0000"/>
                </a:solidFill>
                <a:latin typeface="Arial"/>
                <a:ea typeface="Arial"/>
                <a:cs typeface="Arial"/>
                <a:sym typeface="Arial"/>
              </a:rPr>
              <a:t>domain-specific knowledge </a:t>
            </a:r>
            <a:r>
              <a:rPr b="0" i="0" lang="en" sz="1400" u="none" cap="none" strike="noStrike">
                <a:solidFill>
                  <a:srgbClr val="0A0A0A"/>
                </a:solidFill>
                <a:latin typeface="Arial"/>
                <a:ea typeface="Arial"/>
                <a:cs typeface="Arial"/>
                <a:sym typeface="Arial"/>
              </a:rPr>
              <a:t>into the equation discovery process is </a:t>
            </a:r>
            <a:r>
              <a:rPr b="1" i="0" lang="en" sz="1400" u="none" cap="none" strike="noStrike">
                <a:solidFill>
                  <a:srgbClr val="FF0000"/>
                </a:solidFill>
                <a:latin typeface="Arial"/>
                <a:ea typeface="Arial"/>
                <a:cs typeface="Arial"/>
                <a:sym typeface="Arial"/>
              </a:rPr>
              <a:t>not straightforward</a:t>
            </a:r>
            <a:r>
              <a:rPr b="0" i="0" lang="en" sz="1400" u="none" cap="none" strike="noStrike">
                <a:solidFill>
                  <a:srgbClr val="0A0A0A"/>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500" u="none" cap="none" strike="noStrike">
              <a:solidFill>
                <a:srgbClr val="CB2E61"/>
              </a:solidFill>
              <a:latin typeface="Arial"/>
              <a:ea typeface="Arial"/>
              <a:cs typeface="Arial"/>
              <a:sym typeface="Arial"/>
            </a:endParaRPr>
          </a:p>
        </p:txBody>
      </p:sp>
      <p:sp>
        <p:nvSpPr>
          <p:cNvPr id="462" name="Google Shape;462;p49"/>
          <p:cNvSpPr txBox="1"/>
          <p:nvPr/>
        </p:nvSpPr>
        <p:spPr>
          <a:xfrm>
            <a:off x="124286" y="3644683"/>
            <a:ext cx="8822930"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A0A0A"/>
                </a:solidFill>
                <a:latin typeface="Arial"/>
                <a:ea typeface="Arial"/>
                <a:cs typeface="Arial"/>
                <a:sym typeface="Arial"/>
              </a:rPr>
              <a:t>Recently, </a:t>
            </a:r>
            <a:r>
              <a:rPr b="1" i="0" lang="en" sz="1400" u="none" cap="none" strike="noStrike">
                <a:solidFill>
                  <a:srgbClr val="FF0000"/>
                </a:solidFill>
                <a:latin typeface="Arial"/>
                <a:ea typeface="Arial"/>
                <a:cs typeface="Arial"/>
                <a:sym typeface="Arial"/>
              </a:rPr>
              <a:t>Large Language Models (LLMs) </a:t>
            </a:r>
            <a:r>
              <a:rPr b="0" i="0" lang="en" sz="1400" u="none" cap="none" strike="noStrike">
                <a:solidFill>
                  <a:srgbClr val="0A0A0A"/>
                </a:solidFill>
                <a:latin typeface="Arial"/>
                <a:ea typeface="Arial"/>
                <a:cs typeface="Arial"/>
                <a:sym typeface="Arial"/>
              </a:rPr>
              <a:t>have shown emergent abilities in understanding vast scientific literature, reasoning, and problem-solving.</a:t>
            </a:r>
            <a:endParaRPr/>
          </a:p>
        </p:txBody>
      </p:sp>
      <p:sp>
        <p:nvSpPr>
          <p:cNvPr id="463" name="Google Shape;463;p49"/>
          <p:cNvSpPr txBox="1"/>
          <p:nvPr/>
        </p:nvSpPr>
        <p:spPr>
          <a:xfrm>
            <a:off x="5742499" y="1733824"/>
            <a:ext cx="1733414"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200" u="none" cap="none" strike="noStrike">
                <a:solidFill>
                  <a:srgbClr val="C00000"/>
                </a:solidFill>
                <a:latin typeface="Arial"/>
                <a:ea typeface="Arial"/>
                <a:cs typeface="Arial"/>
                <a:sym typeface="Arial"/>
              </a:rPr>
              <a:t>Domain Knowledge</a:t>
            </a:r>
            <a:endParaRPr/>
          </a:p>
        </p:txBody>
      </p:sp>
      <p:sp>
        <p:nvSpPr>
          <p:cNvPr id="464" name="Google Shape;464;p49"/>
          <p:cNvSpPr txBox="1"/>
          <p:nvPr/>
        </p:nvSpPr>
        <p:spPr>
          <a:xfrm>
            <a:off x="4547405" y="2966354"/>
            <a:ext cx="1672171"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Scientific Data</a:t>
            </a:r>
            <a:endParaRPr/>
          </a:p>
        </p:txBody>
      </p:sp>
      <p:sp>
        <p:nvSpPr>
          <p:cNvPr id="465" name="Google Shape;465;p49"/>
          <p:cNvSpPr/>
          <p:nvPr/>
        </p:nvSpPr>
        <p:spPr>
          <a:xfrm>
            <a:off x="6357393" y="2350802"/>
            <a:ext cx="650162" cy="234745"/>
          </a:xfrm>
          <a:prstGeom prst="rightArrow">
            <a:avLst>
              <a:gd fmla="val 50000" name="adj1"/>
              <a:gd fmla="val 50000" name="adj2"/>
            </a:avLst>
          </a:prstGeom>
          <a:solidFill>
            <a:srgbClr val="C00000"/>
          </a:solid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2400"/>
              <a:buFont typeface="Arial"/>
              <a:buNone/>
            </a:pPr>
            <a:r>
              <a:t/>
            </a:r>
            <a:endParaRPr b="0" i="0" sz="2400" u="none" cap="none" strike="noStrike">
              <a:solidFill>
                <a:srgbClr val="C00000"/>
              </a:solidFill>
              <a:latin typeface="Helvetica Neue Light"/>
              <a:ea typeface="Helvetica Neue Light"/>
              <a:cs typeface="Helvetica Neue Light"/>
              <a:sym typeface="Helvetica Neue Light"/>
            </a:endParaRPr>
          </a:p>
        </p:txBody>
      </p:sp>
      <p:sp>
        <p:nvSpPr>
          <p:cNvPr id="466" name="Google Shape;466;p49"/>
          <p:cNvSpPr txBox="1"/>
          <p:nvPr/>
        </p:nvSpPr>
        <p:spPr>
          <a:xfrm>
            <a:off x="7067703" y="2962239"/>
            <a:ext cx="195113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Symbolic Mathematics</a:t>
            </a:r>
            <a:endParaRPr/>
          </a:p>
        </p:txBody>
      </p:sp>
      <p:pic>
        <p:nvPicPr>
          <p:cNvPr id="467" name="Google Shape;467;p49"/>
          <p:cNvPicPr preferRelativeResize="0"/>
          <p:nvPr/>
        </p:nvPicPr>
        <p:blipFill rotWithShape="1">
          <a:blip r:embed="rId3">
            <a:alphaModFix/>
          </a:blip>
          <a:srcRect b="0" l="0" r="0" t="0"/>
          <a:stretch/>
        </p:blipFill>
        <p:spPr>
          <a:xfrm>
            <a:off x="4893182" y="1007168"/>
            <a:ext cx="608342" cy="831857"/>
          </a:xfrm>
          <a:prstGeom prst="rect">
            <a:avLst/>
          </a:prstGeom>
          <a:noFill/>
          <a:ln>
            <a:noFill/>
          </a:ln>
        </p:spPr>
      </p:pic>
      <p:pic>
        <p:nvPicPr>
          <p:cNvPr id="468" name="Google Shape;468;p49"/>
          <p:cNvPicPr preferRelativeResize="0"/>
          <p:nvPr/>
        </p:nvPicPr>
        <p:blipFill rotWithShape="1">
          <a:blip r:embed="rId4">
            <a:alphaModFix/>
          </a:blip>
          <a:srcRect b="0" l="0" r="0" t="0"/>
          <a:stretch/>
        </p:blipFill>
        <p:spPr>
          <a:xfrm>
            <a:off x="4486162" y="2169628"/>
            <a:ext cx="1733414" cy="790147"/>
          </a:xfrm>
          <a:prstGeom prst="rect">
            <a:avLst/>
          </a:prstGeom>
          <a:noFill/>
          <a:ln>
            <a:noFill/>
          </a:ln>
        </p:spPr>
      </p:pic>
      <p:sp>
        <p:nvSpPr>
          <p:cNvPr id="469" name="Google Shape;469;p49"/>
          <p:cNvSpPr txBox="1"/>
          <p:nvPr/>
        </p:nvSpPr>
        <p:spPr>
          <a:xfrm>
            <a:off x="7176457" y="2307279"/>
            <a:ext cx="1672171" cy="495649"/>
          </a:xfrm>
          <a:prstGeom prst="rect">
            <a:avLst/>
          </a:prstGeom>
          <a:blipFill rotWithShape="1">
            <a:blip r:embed="rId5">
              <a:alphaModFix/>
            </a:blip>
            <a:stretch>
              <a:fillRect b="-487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470" name="Google Shape;470;p49"/>
          <p:cNvSpPr/>
          <p:nvPr/>
        </p:nvSpPr>
        <p:spPr>
          <a:xfrm>
            <a:off x="4356115" y="2125102"/>
            <a:ext cx="1981081" cy="1123656"/>
          </a:xfrm>
          <a:prstGeom prst="roundRect">
            <a:avLst>
              <a:gd fmla="val 16667" name="adj"/>
            </a:avLst>
          </a:prstGeom>
          <a:noFill/>
          <a:ln cap="flat" cmpd="sng" w="19050">
            <a:solidFill>
              <a:schemeClr val="dk1"/>
            </a:solidFill>
            <a:prstDash val="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471" name="Google Shape;471;p49"/>
          <p:cNvSpPr/>
          <p:nvPr/>
        </p:nvSpPr>
        <p:spPr>
          <a:xfrm>
            <a:off x="7007555" y="2119865"/>
            <a:ext cx="1981081" cy="1123656"/>
          </a:xfrm>
          <a:prstGeom prst="roundRect">
            <a:avLst>
              <a:gd fmla="val 16667" name="adj"/>
            </a:avLst>
          </a:prstGeom>
          <a:noFill/>
          <a:ln cap="flat" cmpd="sng" w="19050">
            <a:solidFill>
              <a:schemeClr val="dk1"/>
            </a:solidFill>
            <a:prstDash val="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472" name="Google Shape;472;p49"/>
          <p:cNvSpPr/>
          <p:nvPr/>
        </p:nvSpPr>
        <p:spPr>
          <a:xfrm>
            <a:off x="5600701" y="869926"/>
            <a:ext cx="1981081" cy="1123656"/>
          </a:xfrm>
          <a:prstGeom prst="roundRect">
            <a:avLst>
              <a:gd fmla="val 16667" name="adj"/>
            </a:avLst>
          </a:prstGeom>
          <a:noFill/>
          <a:ln cap="flat" cmpd="sng" w="19050">
            <a:solidFill>
              <a:schemeClr val="dk1"/>
            </a:solidFill>
            <a:prstDash val="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473" name="Google Shape;473;p49"/>
          <p:cNvSpPr/>
          <p:nvPr/>
        </p:nvSpPr>
        <p:spPr>
          <a:xfrm flipH="1" rot="10800000">
            <a:off x="6554218" y="2030280"/>
            <a:ext cx="453337" cy="553997"/>
          </a:xfrm>
          <a:prstGeom prst="bentArrow">
            <a:avLst>
              <a:gd fmla="val 25000" name="adj1"/>
              <a:gd fmla="val 25000" name="adj2"/>
              <a:gd fmla="val 25000" name="adj3"/>
              <a:gd fmla="val 43750" name="adj4"/>
            </a:avLst>
          </a:prstGeom>
          <a:solidFill>
            <a:srgbClr val="C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C00000"/>
              </a:solidFill>
              <a:latin typeface="Helvetica Neue Light"/>
              <a:ea typeface="Helvetica Neue Light"/>
              <a:cs typeface="Helvetica Neue Light"/>
              <a:sym typeface="Helvetica Neue Light"/>
            </a:endParaRPr>
          </a:p>
        </p:txBody>
      </p:sp>
      <p:pic>
        <p:nvPicPr>
          <p:cNvPr descr="Solar system of the solar system&#10;&#10;Description automatically generated" id="474" name="Google Shape;474;p49"/>
          <p:cNvPicPr preferRelativeResize="0"/>
          <p:nvPr/>
        </p:nvPicPr>
        <p:blipFill rotWithShape="1">
          <a:blip r:embed="rId6">
            <a:alphaModFix/>
          </a:blip>
          <a:srcRect b="0" l="0" r="0" t="0"/>
          <a:stretch/>
        </p:blipFill>
        <p:spPr>
          <a:xfrm>
            <a:off x="5706147" y="985807"/>
            <a:ext cx="1304743" cy="741438"/>
          </a:xfrm>
          <a:prstGeom prst="rect">
            <a:avLst/>
          </a:prstGeom>
          <a:noFill/>
          <a:ln>
            <a:noFill/>
          </a:ln>
        </p:spPr>
      </p:pic>
      <p:pic>
        <p:nvPicPr>
          <p:cNvPr descr="Books with solid fill" id="475" name="Google Shape;475;p49"/>
          <p:cNvPicPr preferRelativeResize="0"/>
          <p:nvPr/>
        </p:nvPicPr>
        <p:blipFill rotWithShape="1">
          <a:blip r:embed="rId7">
            <a:alphaModFix/>
          </a:blip>
          <a:srcRect b="0" l="0" r="0" t="0"/>
          <a:stretch/>
        </p:blipFill>
        <p:spPr>
          <a:xfrm>
            <a:off x="7053042" y="1155541"/>
            <a:ext cx="468028" cy="468028"/>
          </a:xfrm>
          <a:prstGeom prst="rect">
            <a:avLst/>
          </a:prstGeom>
          <a:noFill/>
          <a:ln>
            <a:noFill/>
          </a:ln>
        </p:spPr>
      </p:pic>
      <p:sp>
        <p:nvSpPr>
          <p:cNvPr id="476" name="Google Shape;476;p49"/>
          <p:cNvSpPr txBox="1"/>
          <p:nvPr/>
        </p:nvSpPr>
        <p:spPr>
          <a:xfrm>
            <a:off x="124286" y="4196120"/>
            <a:ext cx="8822930" cy="30777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A0A0A"/>
                </a:solidFill>
                <a:latin typeface="Arial"/>
                <a:ea typeface="Arial"/>
                <a:cs typeface="Arial"/>
                <a:sym typeface="Arial"/>
              </a:rPr>
              <a:t>Can we use LLMs for automated scientific equation discovery?</a:t>
            </a:r>
            <a:endParaRPr/>
          </a:p>
        </p:txBody>
      </p:sp>
      <p:sp>
        <p:nvSpPr>
          <p:cNvPr id="477" name="Google Shape;477;p49"/>
          <p:cNvSpPr/>
          <p:nvPr/>
        </p:nvSpPr>
        <p:spPr>
          <a:xfrm>
            <a:off x="852035" y="4743863"/>
            <a:ext cx="6836841" cy="295466"/>
          </a:xfrm>
          <a:prstGeom prst="roundRect">
            <a:avLst>
              <a:gd fmla="val 16667" name="adj"/>
            </a:avLst>
          </a:prstGeom>
          <a:solidFill>
            <a:srgbClr val="D4E8E8"/>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861F41"/>
                </a:solidFill>
                <a:latin typeface="Times New Roman"/>
                <a:ea typeface="Times New Roman"/>
                <a:cs typeface="Times New Roman"/>
                <a:sym typeface="Times New Roman"/>
              </a:rPr>
              <a:t>P. Shojaee et. al, LLM-SR: Scientific Equation Discovery via Programming with LLMs, ICLR’25 (Oral).</a:t>
            </a:r>
            <a:endParaRPr b="1" i="0" sz="11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fld id="{00000000-1234-1234-1234-123412341234}" type="slidenum">
              <a:rPr b="0" i="0" lang="en" sz="1800" u="none" cap="none" strike="noStrike">
                <a:solidFill>
                  <a:srgbClr val="AE8A91"/>
                </a:solidFill>
                <a:latin typeface="Arial"/>
                <a:ea typeface="Arial"/>
                <a:cs typeface="Arial"/>
                <a:sym typeface="Arial"/>
              </a:rPr>
              <a:t>‹#›</a:t>
            </a:fld>
            <a:endParaRPr b="0" i="0" sz="1800" u="none" cap="none" strike="noStrike">
              <a:solidFill>
                <a:srgbClr val="AE8A91"/>
              </a:solidFill>
              <a:latin typeface="Arial"/>
              <a:ea typeface="Arial"/>
              <a:cs typeface="Arial"/>
              <a:sym typeface="Arial"/>
            </a:endParaRPr>
          </a:p>
        </p:txBody>
      </p:sp>
      <p:sp>
        <p:nvSpPr>
          <p:cNvPr id="180" name="Google Shape;180;p32"/>
          <p:cNvSpPr txBox="1"/>
          <p:nvPr/>
        </p:nvSpPr>
        <p:spPr>
          <a:xfrm>
            <a:off x="217923" y="893745"/>
            <a:ext cx="7142325" cy="1037400"/>
          </a:xfrm>
          <a:prstGeom prst="rect">
            <a:avLst/>
          </a:prstGeom>
          <a:noFill/>
          <a:ln>
            <a:noFill/>
          </a:ln>
        </p:spPr>
        <p:txBody>
          <a:bodyPr anchorCtr="0" anchor="t" bIns="45700" lIns="91425" spcFirstLastPara="1" rIns="91425" wrap="square" tIns="45700">
            <a:spAutoFit/>
          </a:bodyPr>
          <a:lstStyle/>
          <a:p>
            <a:pPr indent="0" lvl="0" marL="35233" marR="0" rtl="0" algn="l">
              <a:lnSpc>
                <a:spcPct val="100000"/>
              </a:lnSpc>
              <a:spcBef>
                <a:spcPts val="0"/>
              </a:spcBef>
              <a:spcAft>
                <a:spcPts val="0"/>
              </a:spcAft>
              <a:buNone/>
            </a:pPr>
            <a:r>
              <a:rPr b="0" i="0" lang="en" sz="2046" u="none" cap="none" strike="noStrike">
                <a:solidFill>
                  <a:srgbClr val="000000"/>
                </a:solidFill>
                <a:latin typeface="Arial"/>
                <a:ea typeface="Arial"/>
                <a:cs typeface="Arial"/>
                <a:sym typeface="Arial"/>
              </a:rPr>
              <a:t>Scientific Discovery is the process of </a:t>
            </a:r>
            <a:r>
              <a:rPr b="1" i="0" lang="en" sz="2046" u="none" cap="none" strike="noStrike">
                <a:solidFill>
                  <a:srgbClr val="C00000"/>
                </a:solidFill>
                <a:latin typeface="Arial"/>
                <a:ea typeface="Arial"/>
                <a:cs typeface="Arial"/>
                <a:sym typeface="Arial"/>
              </a:rPr>
              <a:t>formulating</a:t>
            </a:r>
            <a:r>
              <a:rPr b="0" i="0" lang="en" sz="2046" u="none" cap="none" strike="noStrike">
                <a:solidFill>
                  <a:srgbClr val="C00000"/>
                </a:solidFill>
                <a:latin typeface="Arial"/>
                <a:ea typeface="Arial"/>
                <a:cs typeface="Arial"/>
                <a:sym typeface="Arial"/>
              </a:rPr>
              <a:t> </a:t>
            </a:r>
            <a:r>
              <a:rPr b="0" i="0" lang="en" sz="2046" u="none" cap="none" strike="noStrike">
                <a:solidFill>
                  <a:srgbClr val="000000"/>
                </a:solidFill>
                <a:latin typeface="Arial"/>
                <a:ea typeface="Arial"/>
                <a:cs typeface="Arial"/>
                <a:sym typeface="Arial"/>
              </a:rPr>
              <a:t>and </a:t>
            </a:r>
            <a:r>
              <a:rPr b="1" i="0" lang="en" sz="2046" u="none" cap="none" strike="noStrike">
                <a:solidFill>
                  <a:srgbClr val="C00000"/>
                </a:solidFill>
                <a:latin typeface="Arial"/>
                <a:ea typeface="Arial"/>
                <a:cs typeface="Arial"/>
                <a:sym typeface="Arial"/>
              </a:rPr>
              <a:t>validating</a:t>
            </a:r>
            <a:r>
              <a:rPr b="0" i="0" lang="en" sz="2046" u="none" cap="none" strike="noStrike">
                <a:solidFill>
                  <a:srgbClr val="000000"/>
                </a:solidFill>
                <a:latin typeface="Arial"/>
                <a:ea typeface="Arial"/>
                <a:cs typeface="Arial"/>
                <a:sym typeface="Arial"/>
              </a:rPr>
              <a:t> </a:t>
            </a:r>
            <a:r>
              <a:rPr b="1" i="0" lang="en" sz="2046" u="none" cap="none" strike="noStrike">
                <a:solidFill>
                  <a:srgbClr val="000000"/>
                </a:solidFill>
                <a:latin typeface="Arial"/>
                <a:ea typeface="Arial"/>
                <a:cs typeface="Arial"/>
                <a:sym typeface="Arial"/>
              </a:rPr>
              <a:t>new concepts, laws, and theories</a:t>
            </a:r>
            <a:r>
              <a:rPr b="0" i="0" lang="en" sz="2046" u="none" cap="none" strike="noStrike">
                <a:solidFill>
                  <a:srgbClr val="000000"/>
                </a:solidFill>
                <a:latin typeface="Arial"/>
                <a:ea typeface="Arial"/>
                <a:cs typeface="Arial"/>
                <a:sym typeface="Arial"/>
              </a:rPr>
              <a:t> to explain natural phenomena </a:t>
            </a:r>
            <a:r>
              <a:rPr b="0" i="0" lang="en" sz="1592" u="none" cap="none" strike="noStrike">
                <a:solidFill>
                  <a:srgbClr val="7F7F7F"/>
                </a:solidFill>
                <a:latin typeface="Arial"/>
                <a:ea typeface="Arial"/>
                <a:cs typeface="Arial"/>
                <a:sym typeface="Arial"/>
              </a:rPr>
              <a:t>(Ball et al., 2020)</a:t>
            </a:r>
            <a:endParaRPr/>
          </a:p>
        </p:txBody>
      </p:sp>
      <p:grpSp>
        <p:nvGrpSpPr>
          <p:cNvPr id="181" name="Google Shape;181;p32"/>
          <p:cNvGrpSpPr/>
          <p:nvPr/>
        </p:nvGrpSpPr>
        <p:grpSpPr>
          <a:xfrm>
            <a:off x="6083625" y="2060006"/>
            <a:ext cx="2410420" cy="2783746"/>
            <a:chOff x="13524613" y="4306330"/>
            <a:chExt cx="4953338" cy="5963055"/>
          </a:xfrm>
        </p:grpSpPr>
        <p:pic>
          <p:nvPicPr>
            <p:cNvPr descr="A child reading a book under a tree&#10;&#10;Description automatically generated" id="182" name="Google Shape;182;p32"/>
            <p:cNvPicPr preferRelativeResize="0"/>
            <p:nvPr/>
          </p:nvPicPr>
          <p:blipFill rotWithShape="1">
            <a:blip r:embed="rId3">
              <a:alphaModFix/>
            </a:blip>
            <a:srcRect b="0" l="0" r="0" t="0"/>
            <a:stretch/>
          </p:blipFill>
          <p:spPr>
            <a:xfrm>
              <a:off x="13524613" y="4306330"/>
              <a:ext cx="4953338" cy="5963055"/>
            </a:xfrm>
            <a:prstGeom prst="rect">
              <a:avLst/>
            </a:prstGeom>
            <a:noFill/>
            <a:ln>
              <a:noFill/>
            </a:ln>
          </p:spPr>
        </p:pic>
        <p:sp>
          <p:nvSpPr>
            <p:cNvPr id="183" name="Google Shape;183;p32"/>
            <p:cNvSpPr txBox="1"/>
            <p:nvPr/>
          </p:nvSpPr>
          <p:spPr>
            <a:xfrm>
              <a:off x="14948659" y="7057488"/>
              <a:ext cx="2105246" cy="1097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729" u="none" cap="none" strike="noStrike">
                  <a:solidFill>
                    <a:srgbClr val="000000"/>
                  </a:solidFill>
                  <a:latin typeface="Arial"/>
                  <a:ea typeface="Arial"/>
                  <a:cs typeface="Arial"/>
                  <a:sym typeface="Arial"/>
                </a:rPr>
                <a:t>??</a:t>
              </a:r>
              <a:endParaRPr/>
            </a:p>
          </p:txBody>
        </p:sp>
      </p:grpSp>
      <p:grpSp>
        <p:nvGrpSpPr>
          <p:cNvPr id="184" name="Google Shape;184;p32"/>
          <p:cNvGrpSpPr/>
          <p:nvPr/>
        </p:nvGrpSpPr>
        <p:grpSpPr>
          <a:xfrm>
            <a:off x="558976" y="2133476"/>
            <a:ext cx="3205544" cy="1210859"/>
            <a:chOff x="765542" y="4946280"/>
            <a:chExt cx="12366200" cy="3669926"/>
          </a:xfrm>
        </p:grpSpPr>
        <p:sp>
          <p:nvSpPr>
            <p:cNvPr id="185" name="Google Shape;185;p32"/>
            <p:cNvSpPr/>
            <p:nvPr/>
          </p:nvSpPr>
          <p:spPr>
            <a:xfrm>
              <a:off x="765542" y="4946280"/>
              <a:ext cx="11949416" cy="3669926"/>
            </a:xfrm>
            <a:prstGeom prst="roundRect">
              <a:avLst>
                <a:gd fmla="val 16667" name="adj"/>
              </a:avLst>
            </a:prstGeom>
            <a:solidFill>
              <a:srgbClr val="F1C6D5"/>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637" u="none" cap="none" strike="noStrike">
                <a:solidFill>
                  <a:schemeClr val="lt1"/>
                </a:solidFill>
                <a:latin typeface="Arial"/>
                <a:ea typeface="Arial"/>
                <a:cs typeface="Arial"/>
                <a:sym typeface="Arial"/>
              </a:endParaRPr>
            </a:p>
          </p:txBody>
        </p:sp>
        <p:sp>
          <p:nvSpPr>
            <p:cNvPr id="186" name="Google Shape;186;p32"/>
            <p:cNvSpPr txBox="1"/>
            <p:nvPr/>
          </p:nvSpPr>
          <p:spPr>
            <a:xfrm>
              <a:off x="1182326" y="5422826"/>
              <a:ext cx="11949416" cy="2825287"/>
            </a:xfrm>
            <a:prstGeom prst="rect">
              <a:avLst/>
            </a:prstGeom>
            <a:noFill/>
            <a:ln>
              <a:noFill/>
            </a:ln>
          </p:spPr>
          <p:txBody>
            <a:bodyPr anchorCtr="0" anchor="t" bIns="45700" lIns="91425" spcFirstLastPara="1" rIns="91425" wrap="square" tIns="45700">
              <a:spAutoFit/>
            </a:bodyPr>
            <a:lstStyle/>
            <a:p>
              <a:pPr indent="0" lvl="0" marL="35233" marR="0" rtl="0" algn="l">
                <a:lnSpc>
                  <a:spcPct val="100000"/>
                </a:lnSpc>
                <a:spcBef>
                  <a:spcPts val="0"/>
                </a:spcBef>
                <a:spcAft>
                  <a:spcPts val="0"/>
                </a:spcAft>
                <a:buNone/>
              </a:pPr>
              <a:r>
                <a:rPr b="0" i="0" lang="en" sz="1819" u="none" cap="none" strike="noStrike">
                  <a:solidFill>
                    <a:srgbClr val="000000"/>
                  </a:solidFill>
                  <a:latin typeface="Arial"/>
                  <a:ea typeface="Arial"/>
                  <a:cs typeface="Arial"/>
                  <a:sym typeface="Arial"/>
                </a:rPr>
                <a:t>One of the humanity’s most intellectually demanding and impactful pursuits!!</a:t>
              </a:r>
              <a:endParaRPr/>
            </a:p>
          </p:txBody>
        </p:sp>
      </p:grpSp>
      <p:pic>
        <p:nvPicPr>
          <p:cNvPr id="187" name="Google Shape;187;p32"/>
          <p:cNvPicPr preferRelativeResize="0"/>
          <p:nvPr/>
        </p:nvPicPr>
        <p:blipFill rotWithShape="1">
          <a:blip r:embed="rId4">
            <a:alphaModFix/>
          </a:blip>
          <a:srcRect b="0" l="0" r="0" t="0"/>
          <a:stretch/>
        </p:blipFill>
        <p:spPr>
          <a:xfrm>
            <a:off x="7635025" y="671685"/>
            <a:ext cx="963100" cy="1200974"/>
          </a:xfrm>
          <a:prstGeom prst="rect">
            <a:avLst/>
          </a:prstGeom>
          <a:noFill/>
          <a:ln>
            <a:noFill/>
          </a:ln>
        </p:spPr>
      </p:pic>
      <p:pic>
        <p:nvPicPr>
          <p:cNvPr id="188" name="Google Shape;188;p32"/>
          <p:cNvPicPr preferRelativeResize="0"/>
          <p:nvPr/>
        </p:nvPicPr>
        <p:blipFill rotWithShape="1">
          <a:blip r:embed="rId5">
            <a:alphaModFix/>
          </a:blip>
          <a:srcRect b="0" l="0" r="0" t="0"/>
          <a:stretch/>
        </p:blipFill>
        <p:spPr>
          <a:xfrm>
            <a:off x="3755055" y="2891745"/>
            <a:ext cx="2131422" cy="1891710"/>
          </a:xfrm>
          <a:prstGeom prst="ellipse">
            <a:avLst/>
          </a:prstGeom>
          <a:noFill/>
          <a:ln>
            <a:noFill/>
          </a:ln>
        </p:spPr>
      </p:pic>
      <p:sp>
        <p:nvSpPr>
          <p:cNvPr id="189" name="Google Shape;189;p32"/>
          <p:cNvSpPr txBox="1"/>
          <p:nvPr/>
        </p:nvSpPr>
        <p:spPr>
          <a:xfrm>
            <a:off x="203548" y="275337"/>
            <a:ext cx="6698459" cy="264615"/>
          </a:xfrm>
          <a:prstGeom prst="rect">
            <a:avLst/>
          </a:prstGeom>
          <a:noFill/>
          <a:ln>
            <a:noFill/>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rPr b="1" i="0" lang="en" sz="2400" u="none" cap="none" strike="noStrike">
                <a:solidFill>
                  <a:schemeClr val="dk1"/>
                </a:solidFill>
                <a:latin typeface="Aharoni"/>
                <a:ea typeface="Aharoni"/>
                <a:cs typeface="Aharoni"/>
                <a:sym typeface="Aharoni"/>
              </a:rPr>
              <a:t>Scientific Discovery</a:t>
            </a:r>
            <a:endParaRPr b="1" i="0" sz="4000" u="none" cap="none" strike="noStrike">
              <a:solidFill>
                <a:schemeClr val="dk1"/>
              </a:solidFill>
              <a:latin typeface="Aharoni"/>
              <a:ea typeface="Aharoni"/>
              <a:cs typeface="Aharoni"/>
              <a:sym typeface="Aharo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84" name="Google Shape;484;p50"/>
          <p:cNvSpPr txBox="1"/>
          <p:nvPr/>
        </p:nvSpPr>
        <p:spPr>
          <a:xfrm>
            <a:off x="207421" y="143530"/>
            <a:ext cx="874460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Scientific Equation Discovery via Programming with LLMs</a:t>
            </a:r>
            <a:endParaRPr/>
          </a:p>
        </p:txBody>
      </p:sp>
      <p:pic>
        <p:nvPicPr>
          <p:cNvPr descr="A diagram of a computer program&#10;&#10;Description automatically generated" id="485" name="Google Shape;485;p50"/>
          <p:cNvPicPr preferRelativeResize="0"/>
          <p:nvPr/>
        </p:nvPicPr>
        <p:blipFill rotWithShape="1">
          <a:blip r:embed="rId3">
            <a:alphaModFix/>
          </a:blip>
          <a:srcRect b="0" l="0" r="0" t="0"/>
          <a:stretch/>
        </p:blipFill>
        <p:spPr>
          <a:xfrm>
            <a:off x="603706" y="758595"/>
            <a:ext cx="7724279" cy="4344347"/>
          </a:xfrm>
          <a:prstGeom prst="rect">
            <a:avLst/>
          </a:prstGeom>
          <a:noFill/>
          <a:ln>
            <a:noFill/>
          </a:ln>
        </p:spPr>
      </p:pic>
      <p:pic>
        <p:nvPicPr>
          <p:cNvPr descr="A diagram of a computer program&#10;&#10;Description automatically generated" id="486" name="Google Shape;486;p50"/>
          <p:cNvPicPr preferRelativeResize="0"/>
          <p:nvPr/>
        </p:nvPicPr>
        <p:blipFill rotWithShape="1">
          <a:blip r:embed="rId3">
            <a:alphaModFix/>
          </a:blip>
          <a:srcRect b="51431" l="0" r="0" t="0"/>
          <a:stretch/>
        </p:blipFill>
        <p:spPr>
          <a:xfrm>
            <a:off x="603705" y="758595"/>
            <a:ext cx="7724279" cy="2109997"/>
          </a:xfrm>
          <a:prstGeom prst="rect">
            <a:avLst/>
          </a:prstGeom>
          <a:noFill/>
          <a:ln>
            <a:noFill/>
          </a:ln>
        </p:spPr>
      </p:pic>
      <p:pic>
        <p:nvPicPr>
          <p:cNvPr descr="A diagram of a computer program&#10;&#10;Description automatically generated" id="487" name="Google Shape;487;p50"/>
          <p:cNvPicPr preferRelativeResize="0"/>
          <p:nvPr/>
        </p:nvPicPr>
        <p:blipFill rotWithShape="1">
          <a:blip r:embed="rId3">
            <a:alphaModFix/>
          </a:blip>
          <a:srcRect b="0" l="47528" r="0" t="48435"/>
          <a:stretch/>
        </p:blipFill>
        <p:spPr>
          <a:xfrm>
            <a:off x="4274915" y="2865699"/>
            <a:ext cx="4053069" cy="22401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94" name="Google Shape;494;p51"/>
          <p:cNvSpPr txBox="1"/>
          <p:nvPr/>
        </p:nvSpPr>
        <p:spPr>
          <a:xfrm>
            <a:off x="207421" y="143530"/>
            <a:ext cx="874460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Scientific Equation Discovery via Programming with LLMs</a:t>
            </a:r>
            <a:endParaRPr/>
          </a:p>
        </p:txBody>
      </p:sp>
      <p:pic>
        <p:nvPicPr>
          <p:cNvPr descr="A diagram of a computer program&#10;&#10;Description automatically generated" id="495" name="Google Shape;495;p51"/>
          <p:cNvPicPr preferRelativeResize="0"/>
          <p:nvPr/>
        </p:nvPicPr>
        <p:blipFill rotWithShape="1">
          <a:blip r:embed="rId3">
            <a:alphaModFix/>
          </a:blip>
          <a:srcRect b="0" l="0" r="0" t="0"/>
          <a:stretch/>
        </p:blipFill>
        <p:spPr>
          <a:xfrm>
            <a:off x="603706" y="758595"/>
            <a:ext cx="7724279" cy="4344347"/>
          </a:xfrm>
          <a:prstGeom prst="rect">
            <a:avLst/>
          </a:prstGeom>
          <a:noFill/>
          <a:ln>
            <a:noFill/>
          </a:ln>
        </p:spPr>
      </p:pic>
      <p:pic>
        <p:nvPicPr>
          <p:cNvPr descr="A diagram of a computer program&#10;&#10;Description automatically generated" id="496" name="Google Shape;496;p51"/>
          <p:cNvPicPr preferRelativeResize="0"/>
          <p:nvPr/>
        </p:nvPicPr>
        <p:blipFill rotWithShape="1">
          <a:blip r:embed="rId3">
            <a:alphaModFix/>
          </a:blip>
          <a:srcRect b="51431" l="0" r="0" t="0"/>
          <a:stretch/>
        </p:blipFill>
        <p:spPr>
          <a:xfrm>
            <a:off x="603705" y="758595"/>
            <a:ext cx="7724279" cy="2109997"/>
          </a:xfrm>
          <a:prstGeom prst="rect">
            <a:avLst/>
          </a:prstGeom>
          <a:noFill/>
          <a:ln>
            <a:noFill/>
          </a:ln>
        </p:spPr>
      </p:pic>
      <p:pic>
        <p:nvPicPr>
          <p:cNvPr descr="A diagram of a computer program&#10;&#10;Description automatically generated" id="497" name="Google Shape;497;p51"/>
          <p:cNvPicPr preferRelativeResize="0"/>
          <p:nvPr/>
        </p:nvPicPr>
        <p:blipFill rotWithShape="1">
          <a:blip r:embed="rId3">
            <a:alphaModFix/>
          </a:blip>
          <a:srcRect b="0" l="47528" r="0" t="48435"/>
          <a:stretch/>
        </p:blipFill>
        <p:spPr>
          <a:xfrm>
            <a:off x="4274915" y="2865699"/>
            <a:ext cx="4053069" cy="2240137"/>
          </a:xfrm>
          <a:prstGeom prst="rect">
            <a:avLst/>
          </a:prstGeom>
          <a:noFill/>
          <a:ln>
            <a:noFill/>
          </a:ln>
        </p:spPr>
      </p:pic>
      <p:sp>
        <p:nvSpPr>
          <p:cNvPr id="498" name="Google Shape;498;p51"/>
          <p:cNvSpPr/>
          <p:nvPr/>
        </p:nvSpPr>
        <p:spPr>
          <a:xfrm>
            <a:off x="2551657" y="1007464"/>
            <a:ext cx="1029247" cy="260897"/>
          </a:xfrm>
          <a:prstGeom prst="roundRect">
            <a:avLst>
              <a:gd fmla="val 16667" name="adj"/>
            </a:avLst>
          </a:prstGeom>
          <a:solidFill>
            <a:srgbClr val="FFFF00"/>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FF0000"/>
                </a:solidFill>
                <a:latin typeface="Arial"/>
                <a:ea typeface="Arial"/>
                <a:cs typeface="Arial"/>
                <a:sym typeface="Arial"/>
              </a:rPr>
              <a:t>Planning</a:t>
            </a:r>
            <a:endParaRPr/>
          </a:p>
        </p:txBody>
      </p:sp>
      <p:sp>
        <p:nvSpPr>
          <p:cNvPr id="499" name="Google Shape;499;p51"/>
          <p:cNvSpPr/>
          <p:nvPr/>
        </p:nvSpPr>
        <p:spPr>
          <a:xfrm>
            <a:off x="2627370" y="2441301"/>
            <a:ext cx="1295701" cy="260897"/>
          </a:xfrm>
          <a:prstGeom prst="roundRect">
            <a:avLst>
              <a:gd fmla="val 16667" name="adj"/>
            </a:avLst>
          </a:prstGeom>
          <a:solidFill>
            <a:srgbClr val="FFFF00"/>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FF0000"/>
                </a:solidFill>
                <a:latin typeface="Arial"/>
                <a:ea typeface="Arial"/>
                <a:cs typeface="Arial"/>
                <a:sym typeface="Arial"/>
              </a:rPr>
              <a:t>Optimization</a:t>
            </a:r>
            <a:endParaRPr/>
          </a:p>
        </p:txBody>
      </p:sp>
      <p:sp>
        <p:nvSpPr>
          <p:cNvPr id="500" name="Google Shape;500;p51"/>
          <p:cNvSpPr/>
          <p:nvPr/>
        </p:nvSpPr>
        <p:spPr>
          <a:xfrm>
            <a:off x="7487455" y="1137912"/>
            <a:ext cx="1290785" cy="437216"/>
          </a:xfrm>
          <a:prstGeom prst="roundRect">
            <a:avLst>
              <a:gd fmla="val 16667" name="adj"/>
            </a:avLst>
          </a:prstGeom>
          <a:solidFill>
            <a:srgbClr val="FFFF00"/>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FF0000"/>
                </a:solidFill>
                <a:latin typeface="Arial"/>
                <a:ea typeface="Arial"/>
                <a:cs typeface="Arial"/>
                <a:sym typeface="Arial"/>
              </a:rPr>
              <a:t>Code Generation</a:t>
            </a:r>
            <a:endParaRPr/>
          </a:p>
        </p:txBody>
      </p:sp>
      <p:sp>
        <p:nvSpPr>
          <p:cNvPr id="501" name="Google Shape;501;p51"/>
          <p:cNvSpPr/>
          <p:nvPr/>
        </p:nvSpPr>
        <p:spPr>
          <a:xfrm>
            <a:off x="7576582" y="2604726"/>
            <a:ext cx="1290785" cy="437216"/>
          </a:xfrm>
          <a:prstGeom prst="roundRect">
            <a:avLst>
              <a:gd fmla="val 16667" name="adj"/>
            </a:avLst>
          </a:prstGeom>
          <a:solidFill>
            <a:srgbClr val="FFFF00"/>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FF0000"/>
                </a:solidFill>
                <a:latin typeface="Arial"/>
                <a:ea typeface="Arial"/>
                <a:cs typeface="Arial"/>
                <a:sym typeface="Arial"/>
              </a:rPr>
              <a:t>Self-verification</a:t>
            </a:r>
            <a:endParaRPr/>
          </a:p>
        </p:txBody>
      </p:sp>
      <p:sp>
        <p:nvSpPr>
          <p:cNvPr id="502" name="Google Shape;502;p51"/>
          <p:cNvSpPr/>
          <p:nvPr/>
        </p:nvSpPr>
        <p:spPr>
          <a:xfrm>
            <a:off x="7618223" y="3917732"/>
            <a:ext cx="1029247" cy="260897"/>
          </a:xfrm>
          <a:prstGeom prst="roundRect">
            <a:avLst>
              <a:gd fmla="val 16667" name="adj"/>
            </a:avLst>
          </a:prstGeom>
          <a:solidFill>
            <a:srgbClr val="FFFF00"/>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FF0000"/>
                </a:solidFill>
                <a:latin typeface="Arial"/>
                <a:ea typeface="Arial"/>
                <a:cs typeface="Arial"/>
                <a:sym typeface="Arial"/>
              </a:rPr>
              <a:t>Tool Use</a:t>
            </a:r>
            <a:endParaRPr/>
          </a:p>
        </p:txBody>
      </p:sp>
      <p:sp>
        <p:nvSpPr>
          <p:cNvPr id="503" name="Google Shape;503;p51"/>
          <p:cNvSpPr/>
          <p:nvPr/>
        </p:nvSpPr>
        <p:spPr>
          <a:xfrm>
            <a:off x="301391" y="3291417"/>
            <a:ext cx="1029247" cy="260897"/>
          </a:xfrm>
          <a:prstGeom prst="roundRect">
            <a:avLst>
              <a:gd fmla="val 16667" name="adj"/>
            </a:avLst>
          </a:prstGeom>
          <a:solidFill>
            <a:srgbClr val="FFFF00"/>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FF0000"/>
                </a:solidFill>
                <a:latin typeface="Arial"/>
                <a:ea typeface="Arial"/>
                <a:cs typeface="Arial"/>
                <a:sym typeface="Arial"/>
              </a:rPr>
              <a:t>Memory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10" name="Google Shape;510;p52"/>
          <p:cNvPicPr preferRelativeResize="0"/>
          <p:nvPr/>
        </p:nvPicPr>
        <p:blipFill rotWithShape="1">
          <a:blip r:embed="rId3">
            <a:alphaModFix/>
          </a:blip>
          <a:srcRect b="0" l="0" r="0" t="0"/>
          <a:stretch/>
        </p:blipFill>
        <p:spPr>
          <a:xfrm>
            <a:off x="6277850" y="1728734"/>
            <a:ext cx="2616012" cy="2230043"/>
          </a:xfrm>
          <a:prstGeom prst="rect">
            <a:avLst/>
          </a:prstGeom>
          <a:noFill/>
          <a:ln>
            <a:noFill/>
          </a:ln>
        </p:spPr>
      </p:pic>
      <p:sp>
        <p:nvSpPr>
          <p:cNvPr id="511" name="Google Shape;511;p52"/>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Experiments | Datasets</a:t>
            </a:r>
            <a:endParaRPr/>
          </a:p>
        </p:txBody>
      </p:sp>
      <p:sp>
        <p:nvSpPr>
          <p:cNvPr id="512" name="Google Shape;512;p52"/>
          <p:cNvSpPr txBox="1"/>
          <p:nvPr/>
        </p:nvSpPr>
        <p:spPr>
          <a:xfrm>
            <a:off x="112712" y="1110567"/>
            <a:ext cx="6247577" cy="33701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Arial"/>
                <a:ea typeface="Arial"/>
                <a:cs typeface="Arial"/>
                <a:sym typeface="Arial"/>
              </a:rPr>
              <a:t>Benchmarks</a:t>
            </a:r>
            <a:endParaRPr/>
          </a:p>
          <a:p>
            <a:pPr indent="0" lvl="0" marL="0" marR="0" rtl="0" algn="l">
              <a:lnSpc>
                <a:spcPct val="100000"/>
              </a:lnSpc>
              <a:spcBef>
                <a:spcPts val="0"/>
              </a:spcBef>
              <a:spcAft>
                <a:spcPts val="0"/>
              </a:spcAft>
              <a:buNone/>
            </a:pPr>
            <a:r>
              <a:t/>
            </a:r>
            <a:endParaRPr b="0" i="0" sz="1500" u="none" cap="none" strike="noStrike">
              <a:solidFill>
                <a:srgbClr val="CB2E6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A0A0A"/>
                </a:solidFill>
                <a:latin typeface="Arial"/>
                <a:ea typeface="Arial"/>
                <a:cs typeface="Arial"/>
                <a:sym typeface="Arial"/>
              </a:rPr>
              <a:t>LLM-SR rapidly finds well-known equations in benchmarks such as </a:t>
            </a:r>
            <a:r>
              <a:rPr b="0" i="1" lang="en" sz="1200" u="none" cap="none" strike="noStrike">
                <a:solidFill>
                  <a:srgbClr val="0A0A0A"/>
                </a:solidFill>
                <a:latin typeface="Arial"/>
                <a:ea typeface="Arial"/>
                <a:cs typeface="Arial"/>
                <a:sym typeface="Arial"/>
              </a:rPr>
              <a:t>Feynman</a:t>
            </a:r>
            <a:r>
              <a:rPr b="0" i="0" lang="en" sz="1200" u="none" cap="none" strike="noStrike">
                <a:solidFill>
                  <a:srgbClr val="0A0A0A"/>
                </a:solidFill>
                <a:latin typeface="Arial"/>
                <a:ea typeface="Arial"/>
                <a:cs typeface="Arial"/>
                <a:sym typeface="Arial"/>
              </a:rPr>
              <a:t> physics equations, suggesting that LLMs have likely </a:t>
            </a:r>
            <a:r>
              <a:rPr b="1" i="0" lang="en" sz="1200" u="none" cap="none" strike="noStrike">
                <a:solidFill>
                  <a:srgbClr val="0A0A0A"/>
                </a:solidFill>
                <a:latin typeface="Arial"/>
                <a:ea typeface="Arial"/>
                <a:cs typeface="Arial"/>
                <a:sym typeface="Arial"/>
              </a:rPr>
              <a:t>memorized</a:t>
            </a:r>
            <a:r>
              <a:rPr b="0" i="0" lang="en" sz="1200" u="none" cap="none" strike="noStrike">
                <a:solidFill>
                  <a:srgbClr val="0A0A0A"/>
                </a:solidFill>
                <a:latin typeface="Arial"/>
                <a:ea typeface="Arial"/>
                <a:cs typeface="Arial"/>
                <a:sym typeface="Arial"/>
              </a:rPr>
              <a:t> these prevalent equations.</a:t>
            </a:r>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A0A0A"/>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A0A0A"/>
                </a:solidFill>
                <a:latin typeface="Arial"/>
                <a:ea typeface="Arial"/>
                <a:cs typeface="Arial"/>
                <a:sym typeface="Arial"/>
              </a:rPr>
              <a:t>Therefore, we </a:t>
            </a:r>
            <a:r>
              <a:rPr b="1" i="0" lang="en" sz="1200" u="none" cap="none" strike="noStrike">
                <a:solidFill>
                  <a:srgbClr val="0A0A0A"/>
                </a:solidFill>
                <a:latin typeface="Arial"/>
                <a:ea typeface="Arial"/>
                <a:cs typeface="Arial"/>
                <a:sym typeface="Arial"/>
              </a:rPr>
              <a:t>introduce new benchmark problems </a:t>
            </a:r>
            <a:r>
              <a:rPr b="0" i="0" lang="en" sz="1200" u="none" cap="none" strike="noStrike">
                <a:solidFill>
                  <a:srgbClr val="0A0A0A"/>
                </a:solidFill>
                <a:latin typeface="Arial"/>
                <a:ea typeface="Arial"/>
                <a:cs typeface="Arial"/>
                <a:sym typeface="Arial"/>
              </a:rPr>
              <a:t>across different scientific domains, designed to simulate the conditions for scientific discovery: </a:t>
            </a:r>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A0A0A"/>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1200"/>
              <a:buFont typeface="Arial"/>
              <a:buAutoNum type="arabicParenR"/>
            </a:pPr>
            <a:r>
              <a:rPr b="1" i="0" lang="en" sz="1200" u="none" cap="none" strike="noStrike">
                <a:solidFill>
                  <a:srgbClr val="0A0A0A"/>
                </a:solidFill>
                <a:latin typeface="Arial"/>
                <a:ea typeface="Arial"/>
                <a:cs typeface="Arial"/>
                <a:sym typeface="Arial"/>
              </a:rPr>
              <a:t>Nonlinear damped oscillators: </a:t>
            </a:r>
            <a:endParaRPr/>
          </a:p>
          <a:p>
            <a:pPr indent="-342900" lvl="2" marL="1257300" marR="0" rtl="0" algn="l">
              <a:lnSpc>
                <a:spcPct val="100000"/>
              </a:lnSpc>
              <a:spcBef>
                <a:spcPts val="0"/>
              </a:spcBef>
              <a:spcAft>
                <a:spcPts val="0"/>
              </a:spcAft>
              <a:buClr>
                <a:srgbClr val="000000"/>
              </a:buClr>
              <a:buSzPts val="1200"/>
              <a:buFont typeface="Noto Sans Symbols"/>
              <a:buChar char="▪"/>
            </a:pPr>
            <a:r>
              <a:rPr b="0" i="0" lang="en" sz="1200" u="none" cap="none" strike="noStrike">
                <a:solidFill>
                  <a:srgbClr val="0A0A0A"/>
                </a:solidFill>
                <a:latin typeface="Arial"/>
                <a:ea typeface="Arial"/>
                <a:cs typeface="Arial"/>
                <a:sym typeface="Arial"/>
              </a:rPr>
              <a:t>two custom nonlinear equations </a:t>
            </a:r>
            <a:endParaRPr/>
          </a:p>
          <a:p>
            <a:pPr indent="-266700" lvl="1" marL="8001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A0A0A"/>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1200"/>
              <a:buFont typeface="Arial"/>
              <a:buAutoNum type="arabicParenR"/>
            </a:pPr>
            <a:r>
              <a:rPr b="1" i="0" lang="en" sz="1200" u="none" cap="none" strike="noStrike">
                <a:solidFill>
                  <a:srgbClr val="0A0A0A"/>
                </a:solidFill>
                <a:latin typeface="Arial"/>
                <a:ea typeface="Arial"/>
                <a:cs typeface="Arial"/>
                <a:sym typeface="Arial"/>
              </a:rPr>
              <a:t>Bacterial (E. coli) growth rate: </a:t>
            </a:r>
            <a:endParaRPr/>
          </a:p>
          <a:p>
            <a:pPr indent="-342900" lvl="2" marL="1257300" marR="0" rtl="0" algn="l">
              <a:lnSpc>
                <a:spcPct val="100000"/>
              </a:lnSpc>
              <a:spcBef>
                <a:spcPts val="0"/>
              </a:spcBef>
              <a:spcAft>
                <a:spcPts val="0"/>
              </a:spcAft>
              <a:buClr>
                <a:srgbClr val="000000"/>
              </a:buClr>
              <a:buSzPts val="1200"/>
              <a:buFont typeface="Noto Sans Symbols"/>
              <a:buChar char="▪"/>
            </a:pPr>
            <a:r>
              <a:rPr b="0" i="0" lang="en" sz="1200" u="none" cap="none" strike="noStrike">
                <a:solidFill>
                  <a:srgbClr val="0A0A0A"/>
                </a:solidFill>
                <a:latin typeface="Arial"/>
                <a:ea typeface="Arial"/>
                <a:cs typeface="Arial"/>
                <a:sym typeface="Arial"/>
              </a:rPr>
              <a:t>custom models for temperature and pH dependency</a:t>
            </a:r>
            <a:endParaRPr/>
          </a:p>
          <a:p>
            <a:pPr indent="-266700" lvl="1" marL="8001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A0A0A"/>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1200"/>
              <a:buFont typeface="Arial"/>
              <a:buAutoNum type="arabicParenR"/>
            </a:pPr>
            <a:r>
              <a:rPr b="1" i="0" lang="en" sz="1200" u="none" cap="none" strike="noStrike">
                <a:solidFill>
                  <a:srgbClr val="0A0A0A"/>
                </a:solidFill>
                <a:latin typeface="Arial"/>
                <a:ea typeface="Arial"/>
                <a:cs typeface="Arial"/>
                <a:sym typeface="Arial"/>
              </a:rPr>
              <a:t>Material stress behavior (Stress-Strain):</a:t>
            </a:r>
            <a:endParaRPr/>
          </a:p>
          <a:p>
            <a:pPr indent="-342900" lvl="2" marL="1257300" marR="0" rtl="0" algn="l">
              <a:lnSpc>
                <a:spcPct val="100000"/>
              </a:lnSpc>
              <a:spcBef>
                <a:spcPts val="0"/>
              </a:spcBef>
              <a:spcAft>
                <a:spcPts val="0"/>
              </a:spcAft>
              <a:buClr>
                <a:srgbClr val="000000"/>
              </a:buClr>
              <a:buSzPts val="1200"/>
              <a:buFont typeface="Noto Sans Symbols"/>
              <a:buChar char="▪"/>
            </a:pPr>
            <a:r>
              <a:rPr b="0" i="0" lang="en" sz="1200" u="none" cap="none" strike="noStrike">
                <a:solidFill>
                  <a:srgbClr val="0A0A0A"/>
                </a:solidFill>
                <a:latin typeface="Arial"/>
                <a:ea typeface="Arial"/>
                <a:cs typeface="Arial"/>
                <a:sym typeface="Arial"/>
              </a:rPr>
              <a:t> public experimental data covering tensile tests on an Aluminum alloy</a:t>
            </a:r>
            <a:endParaRPr/>
          </a:p>
          <a:p>
            <a:pPr indent="0" lvl="0" marL="0" marR="0" rtl="0" algn="l">
              <a:lnSpc>
                <a:spcPct val="100000"/>
              </a:lnSpc>
              <a:spcBef>
                <a:spcPts val="0"/>
              </a:spcBef>
              <a:spcAft>
                <a:spcPts val="0"/>
              </a:spcAft>
              <a:buNone/>
            </a:pPr>
            <a:r>
              <a:t/>
            </a:r>
            <a:endParaRPr b="0" i="0" sz="1500" u="none" cap="none" strike="noStrike">
              <a:solidFill>
                <a:srgbClr val="CB2E6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19" name="Google Shape;519;p53"/>
          <p:cNvSpPr txBox="1"/>
          <p:nvPr/>
        </p:nvSpPr>
        <p:spPr>
          <a:xfrm>
            <a:off x="311692" y="1877013"/>
            <a:ext cx="3636457"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A0A0A"/>
                </a:solidFill>
                <a:latin typeface="Arial"/>
                <a:ea typeface="Arial"/>
                <a:cs typeface="Arial"/>
                <a:sym typeface="Arial"/>
              </a:rPr>
              <a:t>Efficiency</a:t>
            </a:r>
            <a:endParaRPr/>
          </a:p>
          <a:p>
            <a:pPr indent="0" lvl="0" marL="0" marR="0" rtl="0" algn="l">
              <a:lnSpc>
                <a:spcPct val="100000"/>
              </a:lnSpc>
              <a:spcBef>
                <a:spcPts val="0"/>
              </a:spcBef>
              <a:spcAft>
                <a:spcPts val="0"/>
              </a:spcAft>
              <a:buNone/>
            </a:pPr>
            <a:r>
              <a:t/>
            </a:r>
            <a:endParaRPr b="0" i="0" sz="1400" u="none" cap="none" strike="noStrike">
              <a:solidFill>
                <a:srgbClr val="0A0A0A"/>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0" i="0" lang="en" sz="1400" u="none" cap="none" strike="noStrike">
                <a:solidFill>
                  <a:srgbClr val="0A0A0A"/>
                </a:solidFill>
                <a:latin typeface="Arial"/>
                <a:ea typeface="Arial"/>
                <a:cs typeface="Arial"/>
                <a:sym typeface="Arial"/>
              </a:rPr>
              <a:t>LLM-SR achieves high fitting equations </a:t>
            </a:r>
            <a:r>
              <a:rPr b="0" i="1" lang="en" sz="1400" u="none" cap="none" strike="noStrike">
                <a:solidFill>
                  <a:srgbClr val="0A0A0A"/>
                </a:solidFill>
                <a:latin typeface="Arial"/>
                <a:ea typeface="Arial"/>
                <a:cs typeface="Arial"/>
                <a:sym typeface="Arial"/>
              </a:rPr>
              <a:t>faster</a:t>
            </a:r>
            <a:r>
              <a:rPr b="0" i="0" lang="en" sz="1400" u="none" cap="none" strike="noStrike">
                <a:solidFill>
                  <a:srgbClr val="0A0A0A"/>
                </a:solidFill>
                <a:latin typeface="Arial"/>
                <a:ea typeface="Arial"/>
                <a:cs typeface="Arial"/>
                <a:sym typeface="Arial"/>
              </a:rPr>
              <a:t> due to domain-specific knowledge.</a:t>
            </a:r>
            <a:endParaRPr/>
          </a:p>
          <a:p>
            <a:pPr indent="-125413" lvl="0" marL="214313"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A0A0A"/>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0" i="0" lang="en" sz="1400" u="none" cap="none" strike="noStrike">
                <a:solidFill>
                  <a:srgbClr val="0A0A0A"/>
                </a:solidFill>
                <a:latin typeface="Arial"/>
                <a:ea typeface="Arial"/>
                <a:cs typeface="Arial"/>
                <a:sym typeface="Arial"/>
              </a:rPr>
              <a:t>The </a:t>
            </a:r>
            <a:r>
              <a:rPr b="0" i="1" lang="en" sz="1400" u="none" cap="none" strike="noStrike">
                <a:solidFill>
                  <a:srgbClr val="0A0A0A"/>
                </a:solidFill>
                <a:latin typeface="Arial"/>
                <a:ea typeface="Arial"/>
                <a:cs typeface="Arial"/>
                <a:sym typeface="Arial"/>
              </a:rPr>
              <a:t>improvement gap widens</a:t>
            </a:r>
            <a:r>
              <a:rPr b="0" i="0" lang="en" sz="1400" u="none" cap="none" strike="noStrike">
                <a:solidFill>
                  <a:srgbClr val="0A0A0A"/>
                </a:solidFill>
                <a:latin typeface="Arial"/>
                <a:ea typeface="Arial"/>
                <a:cs typeface="Arial"/>
                <a:sym typeface="Arial"/>
              </a:rPr>
              <a:t> over iterations due to effective LLM modifications (mutation/crossover)</a:t>
            </a:r>
            <a:endParaRPr/>
          </a:p>
        </p:txBody>
      </p:sp>
      <p:pic>
        <p:nvPicPr>
          <p:cNvPr id="520" name="Google Shape;520;p53"/>
          <p:cNvPicPr preferRelativeResize="0"/>
          <p:nvPr/>
        </p:nvPicPr>
        <p:blipFill rotWithShape="1">
          <a:blip r:embed="rId3">
            <a:alphaModFix/>
          </a:blip>
          <a:srcRect b="0" l="0" r="0" t="0"/>
          <a:stretch/>
        </p:blipFill>
        <p:spPr>
          <a:xfrm>
            <a:off x="4250365" y="1366899"/>
            <a:ext cx="4105496" cy="3326530"/>
          </a:xfrm>
          <a:prstGeom prst="rect">
            <a:avLst/>
          </a:prstGeom>
          <a:noFill/>
          <a:ln>
            <a:noFill/>
          </a:ln>
        </p:spPr>
      </p:pic>
      <p:sp>
        <p:nvSpPr>
          <p:cNvPr id="521" name="Google Shape;521;p53"/>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LLM-SR | Efficiency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28" name="Google Shape;528;p54"/>
          <p:cNvSpPr txBox="1"/>
          <p:nvPr/>
        </p:nvSpPr>
        <p:spPr>
          <a:xfrm>
            <a:off x="387749" y="1055287"/>
            <a:ext cx="3198225" cy="3185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Better Out-of-domain (OOD) Generalization</a:t>
            </a:r>
            <a:endParaRPr/>
          </a:p>
          <a:p>
            <a:pPr indent="0" lvl="0" marL="0" marR="0" rtl="0" algn="l">
              <a:lnSpc>
                <a:spcPct val="100000"/>
              </a:lnSpc>
              <a:spcBef>
                <a:spcPts val="0"/>
              </a:spcBef>
              <a:spcAft>
                <a:spcPts val="0"/>
              </a:spcAft>
              <a:buNone/>
            </a:pPr>
            <a:r>
              <a:t/>
            </a:r>
            <a:endParaRPr b="0" i="0" sz="1050" u="none" cap="none" strike="noStrike">
              <a:solidFill>
                <a:srgbClr val="CB2E61"/>
              </a:solidFill>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rgbClr val="FF0000"/>
                </a:solidFill>
                <a:latin typeface="Arial"/>
                <a:ea typeface="Arial"/>
                <a:cs typeface="Arial"/>
                <a:sym typeface="Arial"/>
              </a:rPr>
              <a:t>(Bacterial growth rate problem)</a:t>
            </a:r>
            <a:endParaRPr/>
          </a:p>
          <a:p>
            <a:pPr indent="0" lvl="0" marL="0" marR="0" rtl="0" algn="l">
              <a:lnSpc>
                <a:spcPct val="100000"/>
              </a:lnSpc>
              <a:spcBef>
                <a:spcPts val="0"/>
              </a:spcBef>
              <a:spcAft>
                <a:spcPts val="0"/>
              </a:spcAft>
              <a:buNone/>
            </a:pPr>
            <a:r>
              <a:t/>
            </a:r>
            <a:endParaRPr b="0" i="0" sz="1050" u="none" cap="none" strike="noStrike">
              <a:solidFill>
                <a:srgbClr val="CB2E61"/>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Population growth rate plotted against different features. </a:t>
            </a:r>
            <a:endParaRPr b="0" i="0" sz="1200" u="none" cap="none" strike="noStrike">
              <a:solidFill>
                <a:srgbClr val="0A0A0A"/>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200"/>
              <a:buFont typeface="Arial"/>
              <a:buChar char="•"/>
            </a:pPr>
            <a:r>
              <a:rPr b="0" i="0" lang="en" sz="1200" u="none" cap="none" strike="noStrike">
                <a:solidFill>
                  <a:srgbClr val="0A0A0A"/>
                </a:solidFill>
                <a:latin typeface="Arial"/>
                <a:ea typeface="Arial"/>
                <a:cs typeface="Arial"/>
                <a:sym typeface="Arial"/>
              </a:rPr>
              <a:t>Shaded regions and black points indicate training data samples.</a:t>
            </a:r>
            <a:endParaRPr/>
          </a:p>
          <a:p>
            <a:pPr indent="-214313" lvl="0" marL="214313" marR="0" rtl="0" algn="l">
              <a:lnSpc>
                <a:spcPct val="100000"/>
              </a:lnSpc>
              <a:spcBef>
                <a:spcPts val="0"/>
              </a:spcBef>
              <a:spcAft>
                <a:spcPts val="0"/>
              </a:spcAft>
              <a:buClr>
                <a:srgbClr val="000000"/>
              </a:buClr>
              <a:buSzPts val="1200"/>
              <a:buFont typeface="Arial"/>
              <a:buChar char="•"/>
            </a:pPr>
            <a:r>
              <a:rPr b="0" i="0" lang="en" sz="1200" u="none" cap="none" strike="noStrike">
                <a:solidFill>
                  <a:srgbClr val="0A0A0A"/>
                </a:solidFill>
                <a:latin typeface="Arial"/>
                <a:ea typeface="Arial"/>
                <a:cs typeface="Arial"/>
                <a:sym typeface="Arial"/>
              </a:rPr>
              <a:t>Distribution learned by LLM-SR on the out-of-domain regions is closer to the ground-truth compared to other baselines (unshaded region that’s beyond the training range). </a:t>
            </a:r>
            <a:endParaRPr/>
          </a:p>
          <a:p>
            <a:pPr indent="0" lvl="0" marL="0" marR="0" rtl="0" algn="l">
              <a:lnSpc>
                <a:spcPct val="100000"/>
              </a:lnSpc>
              <a:spcBef>
                <a:spcPts val="0"/>
              </a:spcBef>
              <a:spcAft>
                <a:spcPts val="0"/>
              </a:spcAft>
              <a:buNone/>
            </a:pPr>
            <a:r>
              <a:t/>
            </a:r>
            <a:endParaRPr b="0" i="0" sz="1200" u="none" cap="none" strike="noStrike">
              <a:solidFill>
                <a:srgbClr val="0A0A0A"/>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200"/>
              <a:buFont typeface="Arial"/>
              <a:buChar char="•"/>
            </a:pPr>
            <a:r>
              <a:rPr b="0" i="0" lang="en" sz="1200" u="none" cap="none" strike="noStrike">
                <a:solidFill>
                  <a:srgbClr val="FF0000"/>
                </a:solidFill>
                <a:latin typeface="Arial"/>
                <a:ea typeface="Arial"/>
                <a:cs typeface="Arial"/>
                <a:sym typeface="Arial"/>
              </a:rPr>
              <a:t>Domain knowledge of LLM on the structure of the problem is helping. </a:t>
            </a:r>
            <a:endParaRPr/>
          </a:p>
        </p:txBody>
      </p:sp>
      <p:pic>
        <p:nvPicPr>
          <p:cNvPr descr="A collage of different colored dots&#10;&#10;Description automatically generated" id="529" name="Google Shape;529;p54"/>
          <p:cNvPicPr preferRelativeResize="0"/>
          <p:nvPr/>
        </p:nvPicPr>
        <p:blipFill rotWithShape="1">
          <a:blip r:embed="rId3">
            <a:alphaModFix/>
          </a:blip>
          <a:srcRect b="0" l="0" r="0" t="0"/>
          <a:stretch/>
        </p:blipFill>
        <p:spPr>
          <a:xfrm>
            <a:off x="3912723" y="961780"/>
            <a:ext cx="4901676" cy="3263145"/>
          </a:xfrm>
          <a:prstGeom prst="rect">
            <a:avLst/>
          </a:prstGeom>
          <a:noFill/>
          <a:ln>
            <a:noFill/>
          </a:ln>
        </p:spPr>
      </p:pic>
      <p:sp>
        <p:nvSpPr>
          <p:cNvPr id="530" name="Google Shape;530;p54"/>
          <p:cNvSpPr/>
          <p:nvPr/>
        </p:nvSpPr>
        <p:spPr>
          <a:xfrm>
            <a:off x="6789531" y="921906"/>
            <a:ext cx="2055538" cy="3263144"/>
          </a:xfrm>
          <a:prstGeom prst="rect">
            <a:avLst/>
          </a:prstGeom>
          <a:noFill/>
          <a:ln cap="flat" cmpd="sng" w="38100">
            <a:solidFill>
              <a:srgbClr val="FF0000"/>
            </a:solidFill>
            <a:prstDash val="dot"/>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531" name="Google Shape;531;p54"/>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LLM-SR | Qualitative Analysis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5"/>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pic>
        <p:nvPicPr>
          <p:cNvPr descr="A diagram of a diagram&#10;&#10;AI-generated content may be incorrect." id="537" name="Google Shape;537;p55"/>
          <p:cNvPicPr preferRelativeResize="0"/>
          <p:nvPr>
            <p:ph idx="1" type="body"/>
          </p:nvPr>
        </p:nvPicPr>
        <p:blipFill rotWithShape="1">
          <a:blip r:embed="rId3">
            <a:alphaModFix/>
          </a:blip>
          <a:srcRect b="0" l="0" r="0" t="0"/>
          <a:stretch/>
        </p:blipFill>
        <p:spPr>
          <a:xfrm>
            <a:off x="0" y="0"/>
            <a:ext cx="3000000" cy="3000000"/>
          </a:xfrm>
          <a:prstGeom prst="rect">
            <a:avLst/>
          </a:prstGeom>
          <a:noFill/>
          <a:ln>
            <a:noFill/>
          </a:ln>
        </p:spPr>
      </p:pic>
      <p:sp>
        <p:nvSpPr>
          <p:cNvPr id="538" name="Google Shape;538;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descr="A diagram of a diagram&#10;&#10;AI-generated content may be incorrect." id="539" name="Google Shape;539;p55"/>
          <p:cNvPicPr preferRelativeResize="0"/>
          <p:nvPr/>
        </p:nvPicPr>
        <p:blipFill rotWithShape="1">
          <a:blip r:embed="rId3">
            <a:alphaModFix/>
          </a:blip>
          <a:srcRect b="0" l="0" r="0" t="0"/>
          <a:stretch/>
        </p:blipFill>
        <p:spPr>
          <a:xfrm>
            <a:off x="365760" y="912957"/>
            <a:ext cx="8123412" cy="4033694"/>
          </a:xfrm>
          <a:prstGeom prst="rect">
            <a:avLst/>
          </a:prstGeom>
          <a:noFill/>
          <a:ln>
            <a:noFill/>
          </a:ln>
        </p:spPr>
      </p:pic>
      <p:sp>
        <p:nvSpPr>
          <p:cNvPr id="540" name="Google Shape;540;p55"/>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LLM-driven Scientific Equation Discovery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6"/>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pic>
        <p:nvPicPr>
          <p:cNvPr descr="A screenshot of a computer&#10;&#10;AI-generated content may be incorrect." id="546" name="Google Shape;546;p56"/>
          <p:cNvPicPr preferRelativeResize="0"/>
          <p:nvPr>
            <p:ph idx="1" type="body"/>
          </p:nvPr>
        </p:nvPicPr>
        <p:blipFill rotWithShape="1">
          <a:blip r:embed="rId3">
            <a:alphaModFix/>
          </a:blip>
          <a:srcRect b="0" l="0" r="0" t="0"/>
          <a:stretch/>
        </p:blipFill>
        <p:spPr>
          <a:xfrm>
            <a:off x="0" y="0"/>
            <a:ext cx="3000000" cy="3000000"/>
          </a:xfrm>
          <a:prstGeom prst="rect">
            <a:avLst/>
          </a:prstGeom>
          <a:noFill/>
          <a:ln>
            <a:noFill/>
          </a:ln>
        </p:spPr>
      </p:pic>
      <p:sp>
        <p:nvSpPr>
          <p:cNvPr id="547" name="Google Shape;547;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descr="A screenshot of a computer&#10;&#10;AI-generated content may be incorrect." id="548" name="Google Shape;548;p56"/>
          <p:cNvPicPr preferRelativeResize="0"/>
          <p:nvPr/>
        </p:nvPicPr>
        <p:blipFill rotWithShape="1">
          <a:blip r:embed="rId3">
            <a:alphaModFix/>
          </a:blip>
          <a:srcRect b="0" l="0" r="50656" t="0"/>
          <a:stretch/>
        </p:blipFill>
        <p:spPr>
          <a:xfrm>
            <a:off x="434817" y="691701"/>
            <a:ext cx="3771423" cy="3944868"/>
          </a:xfrm>
          <a:prstGeom prst="rect">
            <a:avLst/>
          </a:prstGeom>
          <a:noFill/>
          <a:ln>
            <a:noFill/>
          </a:ln>
        </p:spPr>
      </p:pic>
      <p:sp>
        <p:nvSpPr>
          <p:cNvPr id="549" name="Google Shape;549;p56"/>
          <p:cNvSpPr txBox="1"/>
          <p:nvPr/>
        </p:nvSpPr>
        <p:spPr>
          <a:xfrm>
            <a:off x="130728" y="114248"/>
            <a:ext cx="8253173"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LLM-SRBench | Scientific Equation Discovery Benchmark</a:t>
            </a:r>
            <a:endParaRPr/>
          </a:p>
        </p:txBody>
      </p:sp>
      <p:pic>
        <p:nvPicPr>
          <p:cNvPr descr="A screenshot of a computer&#10;&#10;AI-generated content may be incorrect." id="550" name="Google Shape;550;p56"/>
          <p:cNvPicPr preferRelativeResize="0"/>
          <p:nvPr/>
        </p:nvPicPr>
        <p:blipFill rotWithShape="1">
          <a:blip r:embed="rId3">
            <a:alphaModFix/>
          </a:blip>
          <a:srcRect b="0" l="49356" r="0" t="0"/>
          <a:stretch/>
        </p:blipFill>
        <p:spPr>
          <a:xfrm>
            <a:off x="4724230" y="691700"/>
            <a:ext cx="3870828" cy="3944868"/>
          </a:xfrm>
          <a:prstGeom prst="rect">
            <a:avLst/>
          </a:prstGeom>
          <a:noFill/>
          <a:ln>
            <a:noFill/>
          </a:ln>
        </p:spPr>
      </p:pic>
      <p:sp>
        <p:nvSpPr>
          <p:cNvPr id="551" name="Google Shape;551;p56"/>
          <p:cNvSpPr/>
          <p:nvPr/>
        </p:nvSpPr>
        <p:spPr>
          <a:xfrm>
            <a:off x="642140" y="4749851"/>
            <a:ext cx="7705447" cy="295466"/>
          </a:xfrm>
          <a:prstGeom prst="roundRect">
            <a:avLst>
              <a:gd fmla="val 16667" name="adj"/>
            </a:avLst>
          </a:prstGeom>
          <a:solidFill>
            <a:srgbClr val="D4E8E8"/>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861F41"/>
                </a:solidFill>
                <a:latin typeface="Times New Roman"/>
                <a:ea typeface="Times New Roman"/>
                <a:cs typeface="Times New Roman"/>
                <a:sym typeface="Times New Roman"/>
              </a:rPr>
              <a:t>P. Shojaee et. al, "LLM-SRBench: A New Benchmark for Scientific Equation Discovery with LLMs", ICML 2025 (oral).</a:t>
            </a:r>
            <a:endParaRPr b="1" i="0" sz="11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58" name="Google Shape;558;p57"/>
          <p:cNvSpPr txBox="1"/>
          <p:nvPr/>
        </p:nvSpPr>
        <p:spPr>
          <a:xfrm>
            <a:off x="297678" y="853075"/>
            <a:ext cx="7594886" cy="4051109"/>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None/>
            </a:pPr>
            <a:r>
              <a:rPr b="0" i="0" lang="en" sz="1875" u="none" cap="none" strike="noStrike">
                <a:solidFill>
                  <a:srgbClr val="000000"/>
                </a:solidFill>
                <a:latin typeface="Arial"/>
                <a:ea typeface="Arial"/>
                <a:cs typeface="Arial"/>
                <a:sym typeface="Arial"/>
              </a:rPr>
              <a:t>📊 </a:t>
            </a:r>
            <a:r>
              <a:rPr b="1" i="0" lang="en" sz="1875" u="none" cap="none" strike="noStrike">
                <a:solidFill>
                  <a:srgbClr val="000000"/>
                </a:solidFill>
                <a:latin typeface="Arial"/>
                <a:ea typeface="Arial"/>
                <a:cs typeface="Arial"/>
                <a:sym typeface="Arial"/>
              </a:rPr>
              <a:t>Data Fidelity</a:t>
            </a:r>
            <a:r>
              <a:rPr b="0" i="0" lang="en" sz="1875" u="none" cap="none" strike="noStrike">
                <a:solidFill>
                  <a:srgbClr val="000000"/>
                </a:solidFill>
                <a:latin typeface="Arial"/>
                <a:ea typeface="Arial"/>
                <a:cs typeface="Arial"/>
                <a:sym typeface="Arial"/>
              </a:rPr>
              <a:t> + 🎯 </a:t>
            </a:r>
            <a:r>
              <a:rPr b="1" i="0" lang="en" sz="1875" u="none" cap="none" strike="noStrike">
                <a:solidFill>
                  <a:srgbClr val="000000"/>
                </a:solidFill>
                <a:latin typeface="Arial"/>
                <a:ea typeface="Arial"/>
                <a:cs typeface="Arial"/>
                <a:sym typeface="Arial"/>
              </a:rPr>
              <a:t>Symbolic Accuracy</a:t>
            </a:r>
            <a:endParaRPr/>
          </a:p>
          <a:p>
            <a:pPr indent="0" lvl="0" marL="0" marR="0" rtl="0" algn="just">
              <a:lnSpc>
                <a:spcPct val="150000"/>
              </a:lnSpc>
              <a:spcBef>
                <a:spcPts val="0"/>
              </a:spcBef>
              <a:spcAft>
                <a:spcPts val="0"/>
              </a:spcAft>
              <a:buNone/>
            </a:pPr>
            <a:r>
              <a:t/>
            </a:r>
            <a:endParaRPr b="1" i="0" sz="1500" u="none" cap="none" strike="noStrike">
              <a:solidFill>
                <a:srgbClr val="000000"/>
              </a:solidFill>
              <a:latin typeface="Arial"/>
              <a:ea typeface="Arial"/>
              <a:cs typeface="Arial"/>
              <a:sym typeface="Arial"/>
            </a:endParaRPr>
          </a:p>
          <a:p>
            <a:pPr indent="0" lvl="1" marL="0" marR="0" rtl="0" algn="l">
              <a:lnSpc>
                <a:spcPct val="150000"/>
              </a:lnSpc>
              <a:spcBef>
                <a:spcPts val="0"/>
              </a:spcBef>
              <a:spcAft>
                <a:spcPts val="0"/>
              </a:spcAft>
              <a:buNone/>
            </a:pPr>
            <a:r>
              <a:rPr b="1" i="0" lang="en" sz="1500" u="none" cap="none" strike="noStrike">
                <a:solidFill>
                  <a:srgbClr val="C00000"/>
                </a:solidFill>
                <a:latin typeface="Arial"/>
                <a:ea typeface="Arial"/>
                <a:cs typeface="Arial"/>
                <a:sym typeface="Arial"/>
              </a:rPr>
              <a:t>Data Fidelity</a:t>
            </a:r>
            <a:r>
              <a:rPr b="1" i="0" lang="en" sz="1500" u="none" cap="none" strike="noStrike">
                <a:solidFill>
                  <a:srgbClr val="000000"/>
                </a:solidFill>
                <a:latin typeface="Arial"/>
                <a:ea typeface="Arial"/>
                <a:cs typeface="Arial"/>
                <a:sym typeface="Arial"/>
              </a:rPr>
              <a:t>: How well discovered equations fit data</a:t>
            </a:r>
            <a:endParaRPr/>
          </a:p>
          <a:p>
            <a:pPr indent="-257175" lvl="1" marL="600075" marR="0" rtl="0" algn="l">
              <a:lnSpc>
                <a:spcPct val="150000"/>
              </a:lnSpc>
              <a:spcBef>
                <a:spcPts val="0"/>
              </a:spcBef>
              <a:spcAft>
                <a:spcPts val="0"/>
              </a:spcAft>
              <a:buClr>
                <a:srgbClr val="000000"/>
              </a:buClr>
              <a:buSzPts val="1500"/>
              <a:buFont typeface="Arial"/>
              <a:buChar char="•"/>
            </a:pPr>
            <a:r>
              <a:rPr b="1" i="0" lang="en" sz="1500" u="none" cap="none" strike="noStrike">
                <a:solidFill>
                  <a:srgbClr val="000000"/>
                </a:solidFill>
                <a:latin typeface="Arial"/>
                <a:ea typeface="Arial"/>
                <a:cs typeface="Arial"/>
                <a:sym typeface="Arial"/>
              </a:rPr>
              <a:t>Acc₀.₁</a:t>
            </a:r>
            <a:r>
              <a:rPr b="0" i="0" lang="en" sz="1500" u="none" cap="none" strike="noStrike">
                <a:solidFill>
                  <a:srgbClr val="000000"/>
                </a:solidFill>
                <a:latin typeface="Arial"/>
                <a:ea typeface="Arial"/>
                <a:cs typeface="Arial"/>
                <a:sym typeface="Arial"/>
              </a:rPr>
              <a:t> (accuracy to tolerance) + </a:t>
            </a:r>
            <a:r>
              <a:rPr b="1" i="0" lang="en" sz="1500" u="none" cap="none" strike="noStrike">
                <a:solidFill>
                  <a:srgbClr val="000000"/>
                </a:solidFill>
                <a:latin typeface="Arial"/>
                <a:ea typeface="Arial"/>
                <a:cs typeface="Arial"/>
                <a:sym typeface="Arial"/>
              </a:rPr>
              <a:t>NMSE</a:t>
            </a:r>
            <a:r>
              <a:rPr b="0" i="0" lang="en" sz="1500" u="none" cap="none" strike="noStrike">
                <a:solidFill>
                  <a:srgbClr val="000000"/>
                </a:solidFill>
                <a:latin typeface="Arial"/>
                <a:ea typeface="Arial"/>
                <a:cs typeface="Arial"/>
                <a:sym typeface="Arial"/>
              </a:rPr>
              <a:t> (normalized error)</a:t>
            </a:r>
            <a:endParaRPr/>
          </a:p>
          <a:p>
            <a:pPr indent="-257175" lvl="1" marL="600075" marR="0" rtl="0" algn="l">
              <a:lnSpc>
                <a:spcPct val="150000"/>
              </a:lnSpc>
              <a:spcBef>
                <a:spcPts val="0"/>
              </a:spcBef>
              <a:spcAft>
                <a:spcPts val="0"/>
              </a:spcAft>
              <a:buClr>
                <a:srgbClr val="000000"/>
              </a:buClr>
              <a:buSzPts val="1500"/>
              <a:buFont typeface="Arial"/>
              <a:buChar char="•"/>
            </a:pPr>
            <a:r>
              <a:rPr b="1" i="0" lang="en" sz="1500" u="none" cap="none" strike="noStrike">
                <a:solidFill>
                  <a:srgbClr val="000000"/>
                </a:solidFill>
                <a:latin typeface="Arial"/>
                <a:ea typeface="Arial"/>
                <a:cs typeface="Arial"/>
                <a:sym typeface="Arial"/>
              </a:rPr>
              <a:t>Out-of-Domain testing</a:t>
            </a:r>
            <a:r>
              <a:rPr b="0" i="0" lang="en" sz="1500" u="none" cap="none" strike="noStrike">
                <a:solidFill>
                  <a:srgbClr val="000000"/>
                </a:solidFill>
                <a:latin typeface="Arial"/>
                <a:ea typeface="Arial"/>
                <a:cs typeface="Arial"/>
                <a:sym typeface="Arial"/>
              </a:rPr>
              <a:t>: True scientific equations must generalize</a:t>
            </a:r>
            <a:endParaRPr/>
          </a:p>
          <a:p>
            <a:pPr indent="0" lvl="0" marL="0" marR="0" rtl="0" algn="l">
              <a:lnSpc>
                <a:spcPct val="150000"/>
              </a:lnSpc>
              <a:spcBef>
                <a:spcPts val="0"/>
              </a:spcBef>
              <a:spcAft>
                <a:spcPts val="0"/>
              </a:spcAft>
              <a:buNone/>
            </a:pPr>
            <a:r>
              <a:t/>
            </a:r>
            <a:endParaRPr b="0" i="0" sz="1500" u="none" cap="none" strike="noStrike">
              <a:solidFill>
                <a:srgbClr val="000000"/>
              </a:solidFill>
              <a:latin typeface="Arial"/>
              <a:ea typeface="Arial"/>
              <a:cs typeface="Arial"/>
              <a:sym typeface="Arial"/>
            </a:endParaRPr>
          </a:p>
          <a:p>
            <a:pPr indent="0" lvl="1" marL="0" marR="0" rtl="0" algn="l">
              <a:lnSpc>
                <a:spcPct val="150000"/>
              </a:lnSpc>
              <a:spcBef>
                <a:spcPts val="0"/>
              </a:spcBef>
              <a:spcAft>
                <a:spcPts val="0"/>
              </a:spcAft>
              <a:buNone/>
            </a:pPr>
            <a:r>
              <a:rPr b="1" i="0" lang="en" sz="1500" u="none" cap="none" strike="noStrike">
                <a:solidFill>
                  <a:srgbClr val="C00000"/>
                </a:solidFill>
                <a:latin typeface="Arial"/>
                <a:ea typeface="Arial"/>
                <a:cs typeface="Arial"/>
                <a:sym typeface="Arial"/>
              </a:rPr>
              <a:t>Symbolic Accuracy</a:t>
            </a:r>
            <a:r>
              <a:rPr b="1" i="0" lang="en" sz="1500" u="none" cap="none" strike="noStrike">
                <a:solidFill>
                  <a:srgbClr val="000000"/>
                </a:solidFill>
                <a:latin typeface="Arial"/>
                <a:ea typeface="Arial"/>
                <a:cs typeface="Arial"/>
                <a:sym typeface="Arial"/>
              </a:rPr>
              <a:t>: LLM (GPT-4o) as Judge</a:t>
            </a:r>
            <a:endParaRPr/>
          </a:p>
          <a:p>
            <a:pPr indent="0" lvl="1" marL="0" marR="0" rtl="0" algn="l">
              <a:lnSpc>
                <a:spcPct val="150000"/>
              </a:lnSpc>
              <a:spcBef>
                <a:spcPts val="0"/>
              </a:spcBef>
              <a:spcAft>
                <a:spcPts val="0"/>
              </a:spcAft>
              <a:buNone/>
            </a:pPr>
            <a:r>
              <a:rPr b="1" i="0" lang="en" sz="1500" u="none" cap="none" strike="noStrike">
                <a:solidFill>
                  <a:srgbClr val="000000"/>
                </a:solidFill>
                <a:latin typeface="Arial"/>
                <a:ea typeface="Arial"/>
                <a:cs typeface="Arial"/>
                <a:sym typeface="Arial"/>
              </a:rPr>
              <a:t>Different hypothesis representations</a:t>
            </a:r>
            <a:r>
              <a:rPr b="0" i="0" lang="en" sz="1500" u="none" cap="none" strike="noStrike">
                <a:solidFill>
                  <a:srgbClr val="000000"/>
                </a:solidFill>
                <a:latin typeface="Arial"/>
                <a:ea typeface="Arial"/>
                <a:cs typeface="Arial"/>
                <a:sym typeface="Arial"/>
              </a:rPr>
              <a:t>: programs, expressions, strings</a:t>
            </a:r>
            <a:endParaRPr/>
          </a:p>
          <a:p>
            <a:pPr indent="0" lvl="1" marL="0" marR="0" rtl="0" algn="l">
              <a:lnSpc>
                <a:spcPct val="150000"/>
              </a:lnSpc>
              <a:spcBef>
                <a:spcPts val="0"/>
              </a:spcBef>
              <a:spcAft>
                <a:spcPts val="0"/>
              </a:spcAft>
              <a:buNone/>
            </a:pPr>
            <a:r>
              <a:rPr b="1" i="0" lang="en" sz="1500" u="none" cap="none" strike="noStrike">
                <a:solidFill>
                  <a:srgbClr val="000000"/>
                </a:solidFill>
                <a:latin typeface="Arial"/>
                <a:ea typeface="Arial"/>
                <a:cs typeface="Arial"/>
                <a:sym typeface="Arial"/>
              </a:rPr>
              <a:t>Mathematical equivalence</a:t>
            </a:r>
            <a:r>
              <a:rPr b="0" i="0" lang="en" sz="1500" u="none" cap="none" strike="noStrike">
                <a:solidFill>
                  <a:srgbClr val="000000"/>
                </a:solidFill>
                <a:latin typeface="Arial"/>
                <a:ea typeface="Arial"/>
                <a:cs typeface="Arial"/>
                <a:sym typeface="Arial"/>
              </a:rPr>
              <a:t>: Beyond recovery (exact match) or syntactic symbolic proximity (e.g. expression tree edit distance, etc.)</a:t>
            </a:r>
            <a:endParaRPr/>
          </a:p>
          <a:p>
            <a:pPr indent="0" lvl="1" marL="0" marR="0" rtl="0" algn="l">
              <a:lnSpc>
                <a:spcPct val="150000"/>
              </a:lnSpc>
              <a:spcBef>
                <a:spcPts val="0"/>
              </a:spcBef>
              <a:spcAft>
                <a:spcPts val="0"/>
              </a:spcAft>
              <a:buNone/>
            </a:pPr>
            <a:r>
              <a:rPr b="1" i="0" lang="en" sz="1500" u="none" cap="none" strike="noStrike">
                <a:solidFill>
                  <a:srgbClr val="000000"/>
                </a:solidFill>
                <a:latin typeface="Arial"/>
                <a:ea typeface="Arial"/>
                <a:cs typeface="Arial"/>
                <a:sym typeface="Arial"/>
              </a:rPr>
              <a:t>94.6% human agreement</a:t>
            </a:r>
            <a:r>
              <a:rPr b="0" i="0" lang="en" sz="1500" u="none" cap="none" strike="noStrike">
                <a:solidFill>
                  <a:srgbClr val="000000"/>
                </a:solidFill>
                <a:latin typeface="Arial"/>
                <a:ea typeface="Arial"/>
                <a:cs typeface="Arial"/>
                <a:sym typeface="Arial"/>
              </a:rPr>
              <a:t> + </a:t>
            </a:r>
            <a:r>
              <a:rPr b="1" i="0" lang="en" sz="1500" u="none" cap="none" strike="noStrike">
                <a:solidFill>
                  <a:srgbClr val="000000"/>
                </a:solidFill>
                <a:latin typeface="Arial"/>
                <a:ea typeface="Arial"/>
                <a:cs typeface="Arial"/>
                <a:sym typeface="Arial"/>
              </a:rPr>
              <a:t>strong correlation with OOD data</a:t>
            </a:r>
            <a:endParaRPr/>
          </a:p>
          <a:p>
            <a:pPr indent="0" lvl="0" marL="0" marR="0" rtl="0" algn="just">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pic>
        <p:nvPicPr>
          <p:cNvPr descr="A qr code with black squares&#10;&#10;AI-generated content may be incorrect." id="559" name="Google Shape;559;p57"/>
          <p:cNvPicPr preferRelativeResize="0"/>
          <p:nvPr/>
        </p:nvPicPr>
        <p:blipFill rotWithShape="1">
          <a:blip r:embed="rId3">
            <a:alphaModFix/>
          </a:blip>
          <a:srcRect b="0" l="0" r="0" t="0"/>
          <a:stretch/>
        </p:blipFill>
        <p:spPr>
          <a:xfrm>
            <a:off x="8096250" y="1"/>
            <a:ext cx="1047750" cy="1047750"/>
          </a:xfrm>
          <a:prstGeom prst="rect">
            <a:avLst/>
          </a:prstGeom>
          <a:noFill/>
          <a:ln>
            <a:noFill/>
          </a:ln>
        </p:spPr>
      </p:pic>
      <p:sp>
        <p:nvSpPr>
          <p:cNvPr id="560" name="Google Shape;560;p57"/>
          <p:cNvSpPr txBox="1"/>
          <p:nvPr/>
        </p:nvSpPr>
        <p:spPr>
          <a:xfrm>
            <a:off x="7486651" y="0"/>
            <a:ext cx="905156" cy="32316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 sz="1500" u="none" cap="none" strike="noStrike">
                <a:solidFill>
                  <a:srgbClr val="0F1419"/>
                </a:solidFill>
                <a:latin typeface="Arial"/>
                <a:ea typeface="Arial"/>
                <a:cs typeface="Arial"/>
                <a:sym typeface="Arial"/>
              </a:rPr>
              <a:t>Code:</a:t>
            </a:r>
            <a:endParaRPr b="1" i="1" sz="1500" u="none" cap="none" strike="noStrike">
              <a:solidFill>
                <a:srgbClr val="000000"/>
              </a:solidFill>
              <a:latin typeface="Arial"/>
              <a:ea typeface="Arial"/>
              <a:cs typeface="Arial"/>
              <a:sym typeface="Arial"/>
            </a:endParaRPr>
          </a:p>
        </p:txBody>
      </p:sp>
      <p:sp>
        <p:nvSpPr>
          <p:cNvPr id="561" name="Google Shape;561;p57"/>
          <p:cNvSpPr txBox="1"/>
          <p:nvPr/>
        </p:nvSpPr>
        <p:spPr>
          <a:xfrm>
            <a:off x="207421" y="156569"/>
            <a:ext cx="8706504"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LLM-SRBench Metrics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8"/>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567" name="Google Shape;567;p58"/>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568" name="Google Shape;568;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69" name="Google Shape;569;p58"/>
          <p:cNvPicPr preferRelativeResize="0"/>
          <p:nvPr/>
        </p:nvPicPr>
        <p:blipFill rotWithShape="1">
          <a:blip r:embed="rId3">
            <a:alphaModFix/>
          </a:blip>
          <a:srcRect b="0" l="0" r="0" t="15184"/>
          <a:stretch/>
        </p:blipFill>
        <p:spPr>
          <a:xfrm>
            <a:off x="784613" y="861779"/>
            <a:ext cx="7312078" cy="3361018"/>
          </a:xfrm>
          <a:prstGeom prst="rect">
            <a:avLst/>
          </a:prstGeom>
          <a:noFill/>
          <a:ln>
            <a:noFill/>
          </a:ln>
        </p:spPr>
      </p:pic>
      <p:sp>
        <p:nvSpPr>
          <p:cNvPr id="570" name="Google Shape;570;p58"/>
          <p:cNvSpPr txBox="1"/>
          <p:nvPr/>
        </p:nvSpPr>
        <p:spPr>
          <a:xfrm>
            <a:off x="207421" y="156569"/>
            <a:ext cx="8706504"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Performance Results on LLM-SRBench</a:t>
            </a:r>
            <a:endParaRPr b="0" i="0" sz="2400" u="none" cap="none" strike="noStrike">
              <a:solidFill>
                <a:schemeClr val="dk1"/>
              </a:solidFill>
              <a:latin typeface="Aharoni"/>
              <a:ea typeface="Aharoni"/>
              <a:cs typeface="Aharoni"/>
              <a:sym typeface="Aharoni"/>
            </a:endParaRPr>
          </a:p>
        </p:txBody>
      </p:sp>
      <p:pic>
        <p:nvPicPr>
          <p:cNvPr id="571" name="Google Shape;571;p58"/>
          <p:cNvPicPr preferRelativeResize="0"/>
          <p:nvPr/>
        </p:nvPicPr>
        <p:blipFill rotWithShape="1">
          <a:blip r:embed="rId3">
            <a:alphaModFix/>
          </a:blip>
          <a:srcRect b="85548" l="0" r="0" t="0"/>
          <a:stretch/>
        </p:blipFill>
        <p:spPr>
          <a:xfrm>
            <a:off x="806650" y="4222797"/>
            <a:ext cx="7312078" cy="572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9"/>
          <p:cNvSpPr txBox="1"/>
          <p:nvPr>
            <p:ph idx="1" type="body"/>
          </p:nvPr>
        </p:nvSpPr>
        <p:spPr>
          <a:xfrm>
            <a:off x="153236" y="869302"/>
            <a:ext cx="2745752" cy="175197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SzPts val="1400"/>
              <a:buFont typeface="Arial"/>
              <a:buChar char="•"/>
            </a:pPr>
            <a:r>
              <a:rPr lang="en" sz="1500">
                <a:solidFill>
                  <a:schemeClr val="dk1"/>
                </a:solidFill>
                <a:latin typeface="Arial"/>
                <a:ea typeface="Arial"/>
                <a:cs typeface="Arial"/>
                <a:sym typeface="Arial"/>
              </a:rPr>
              <a:t>183 3D symbolic surfaces</a:t>
            </a:r>
            <a:endParaRPr/>
          </a:p>
          <a:p>
            <a:pPr indent="-228600" lvl="0" marL="228600" rtl="0" algn="l">
              <a:lnSpc>
                <a:spcPct val="90000"/>
              </a:lnSpc>
              <a:spcBef>
                <a:spcPts val="600"/>
              </a:spcBef>
              <a:spcAft>
                <a:spcPts val="0"/>
              </a:spcAft>
              <a:buSzPts val="1400"/>
              <a:buFont typeface="Arial"/>
              <a:buChar char="•"/>
            </a:pPr>
            <a:r>
              <a:rPr lang="en" sz="1500">
                <a:solidFill>
                  <a:schemeClr val="dk1"/>
                </a:solidFill>
                <a:latin typeface="Arial"/>
                <a:ea typeface="Arial"/>
                <a:cs typeface="Arial"/>
                <a:sym typeface="Arial"/>
              </a:rPr>
              <a:t>15 scientific categories</a:t>
            </a:r>
            <a:endParaRPr/>
          </a:p>
          <a:p>
            <a:pPr indent="-228600" lvl="0" marL="228600" rtl="0" algn="l">
              <a:lnSpc>
                <a:spcPct val="90000"/>
              </a:lnSpc>
              <a:spcBef>
                <a:spcPts val="600"/>
              </a:spcBef>
              <a:spcAft>
                <a:spcPts val="0"/>
              </a:spcAft>
              <a:buSzPts val="1400"/>
              <a:buFont typeface="Arial"/>
              <a:buChar char="•"/>
            </a:pPr>
            <a:r>
              <a:rPr lang="en" sz="1500">
                <a:solidFill>
                  <a:schemeClr val="dk1"/>
                </a:solidFill>
                <a:latin typeface="Arial"/>
                <a:ea typeface="Arial"/>
                <a:cs typeface="Arial"/>
                <a:sym typeface="Arial"/>
              </a:rPr>
              <a:t>Various equations types</a:t>
            </a:r>
            <a:endParaRPr/>
          </a:p>
          <a:p>
            <a:pPr indent="-228600" lvl="0" marL="228600" rtl="0" algn="l">
              <a:lnSpc>
                <a:spcPct val="90000"/>
              </a:lnSpc>
              <a:spcBef>
                <a:spcPts val="600"/>
              </a:spcBef>
              <a:spcAft>
                <a:spcPts val="0"/>
              </a:spcAft>
              <a:buSzPts val="1400"/>
              <a:buFont typeface="Arial"/>
              <a:buChar char="•"/>
            </a:pPr>
            <a:r>
              <a:rPr lang="en" sz="1500">
                <a:solidFill>
                  <a:schemeClr val="dk1"/>
                </a:solidFill>
                <a:latin typeface="Arial"/>
                <a:ea typeface="Arial"/>
                <a:cs typeface="Arial"/>
                <a:sym typeface="Arial"/>
              </a:rPr>
              <a:t>Surface distance metrics</a:t>
            </a:r>
            <a:endParaRPr/>
          </a:p>
          <a:p>
            <a:pPr indent="-228600" lvl="0" marL="228600" rtl="0" algn="l">
              <a:lnSpc>
                <a:spcPct val="90000"/>
              </a:lnSpc>
              <a:spcBef>
                <a:spcPts val="600"/>
              </a:spcBef>
              <a:spcAft>
                <a:spcPts val="0"/>
              </a:spcAft>
              <a:buSzPts val="1400"/>
              <a:buFont typeface="Arial"/>
              <a:buChar char="•"/>
            </a:pPr>
            <a:r>
              <a:rPr lang="en" sz="1500">
                <a:solidFill>
                  <a:schemeClr val="dk1"/>
                </a:solidFill>
                <a:latin typeface="Arial"/>
                <a:ea typeface="Arial"/>
                <a:cs typeface="Arial"/>
                <a:sym typeface="Arial"/>
              </a:rPr>
              <a:t>Multioutput coupling</a:t>
            </a:r>
            <a:endParaRPr/>
          </a:p>
          <a:p>
            <a:pPr indent="-228600" lvl="0" marL="228600" rtl="0" algn="l">
              <a:lnSpc>
                <a:spcPct val="90000"/>
              </a:lnSpc>
              <a:spcBef>
                <a:spcPts val="600"/>
              </a:spcBef>
              <a:spcAft>
                <a:spcPts val="0"/>
              </a:spcAft>
              <a:buSzPts val="1400"/>
              <a:buFont typeface="Arial"/>
              <a:buChar char="•"/>
            </a:pPr>
            <a:r>
              <a:rPr lang="en" sz="1500">
                <a:solidFill>
                  <a:schemeClr val="dk1"/>
                </a:solidFill>
                <a:latin typeface="Arial"/>
                <a:ea typeface="Arial"/>
                <a:cs typeface="Arial"/>
                <a:sym typeface="Arial"/>
              </a:rPr>
              <a:t>Latent coordinate system</a:t>
            </a:r>
            <a:endParaRPr/>
          </a:p>
          <a:p>
            <a:pPr indent="-139700" lvl="0" marL="228600" rtl="0" algn="l">
              <a:lnSpc>
                <a:spcPct val="90000"/>
              </a:lnSpc>
              <a:spcBef>
                <a:spcPts val="600"/>
              </a:spcBef>
              <a:spcAft>
                <a:spcPts val="0"/>
              </a:spcAft>
              <a:buSzPts val="1400"/>
              <a:buFont typeface="Arial"/>
              <a:buNone/>
            </a:pPr>
            <a:r>
              <a:t/>
            </a:r>
            <a:endParaRPr sz="1500">
              <a:solidFill>
                <a:schemeClr val="dk1"/>
              </a:solidFill>
              <a:latin typeface="Arial"/>
              <a:ea typeface="Arial"/>
              <a:cs typeface="Arial"/>
              <a:sym typeface="Arial"/>
            </a:endParaRPr>
          </a:p>
          <a:p>
            <a:pPr indent="-139700" lvl="0" marL="457200" rtl="0" algn="l">
              <a:lnSpc>
                <a:spcPct val="90000"/>
              </a:lnSpc>
              <a:spcBef>
                <a:spcPts val="600"/>
              </a:spcBef>
              <a:spcAft>
                <a:spcPts val="0"/>
              </a:spcAft>
              <a:buSzPts val="1400"/>
              <a:buFont typeface="Arial"/>
              <a:buNone/>
            </a:pPr>
            <a:r>
              <a:t/>
            </a:r>
            <a:endParaRPr sz="1500">
              <a:solidFill>
                <a:schemeClr val="dk1"/>
              </a:solidFill>
              <a:latin typeface="Arial"/>
              <a:ea typeface="Arial"/>
              <a:cs typeface="Arial"/>
              <a:sym typeface="Arial"/>
            </a:endParaRPr>
          </a:p>
          <a:p>
            <a:pPr indent="-139700" lvl="0" marL="457200" rtl="0" algn="l">
              <a:lnSpc>
                <a:spcPct val="90000"/>
              </a:lnSpc>
              <a:spcBef>
                <a:spcPts val="600"/>
              </a:spcBef>
              <a:spcAft>
                <a:spcPts val="600"/>
              </a:spcAft>
              <a:buSzPts val="1400"/>
              <a:buFont typeface="Arial"/>
              <a:buNone/>
            </a:pPr>
            <a:r>
              <a:t/>
            </a:r>
            <a:endParaRPr sz="1500">
              <a:solidFill>
                <a:schemeClr val="dk1"/>
              </a:solidFill>
              <a:latin typeface="Arial"/>
              <a:ea typeface="Arial"/>
              <a:cs typeface="Arial"/>
              <a:sym typeface="Arial"/>
            </a:endParaRPr>
          </a:p>
        </p:txBody>
      </p:sp>
      <p:sp>
        <p:nvSpPr>
          <p:cNvPr id="577" name="Google Shape;577;p59"/>
          <p:cNvSpPr txBox="1"/>
          <p:nvPr>
            <p:ph idx="12" type="sldNum"/>
          </p:nvPr>
        </p:nvSpPr>
        <p:spPr>
          <a:xfrm>
            <a:off x="8778240" y="4841748"/>
            <a:ext cx="336042" cy="27384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600"/>
              </a:spcAft>
              <a:buSzPts val="700"/>
              <a:buNone/>
            </a:pPr>
            <a:fld id="{00000000-1234-1234-1234-123412341234}" type="slidenum">
              <a:rPr lang="en" sz="700">
                <a:solidFill>
                  <a:srgbClr val="FFFFFF"/>
                </a:solidFill>
                <a:latin typeface="Arial"/>
                <a:ea typeface="Arial"/>
                <a:cs typeface="Arial"/>
                <a:sym typeface="Arial"/>
              </a:rPr>
              <a:t>‹#›</a:t>
            </a:fld>
            <a:endParaRPr sz="700">
              <a:solidFill>
                <a:srgbClr val="FFFFFF"/>
              </a:solidFill>
              <a:latin typeface="Arial"/>
              <a:ea typeface="Arial"/>
              <a:cs typeface="Arial"/>
              <a:sym typeface="Arial"/>
            </a:endParaRPr>
          </a:p>
        </p:txBody>
      </p:sp>
      <p:pic>
        <p:nvPicPr>
          <p:cNvPr descr="A diagram of a pie chart&#10;&#10;AI-generated content may be incorrect." id="578" name="Google Shape;578;p59"/>
          <p:cNvPicPr preferRelativeResize="0"/>
          <p:nvPr/>
        </p:nvPicPr>
        <p:blipFill rotWithShape="1">
          <a:blip r:embed="rId3">
            <a:alphaModFix/>
          </a:blip>
          <a:srcRect b="7939" l="0" r="0" t="4235"/>
          <a:stretch/>
        </p:blipFill>
        <p:spPr>
          <a:xfrm>
            <a:off x="2684878" y="558456"/>
            <a:ext cx="6261383" cy="4118048"/>
          </a:xfrm>
          <a:prstGeom prst="rect">
            <a:avLst/>
          </a:prstGeom>
          <a:noFill/>
          <a:ln>
            <a:noFill/>
          </a:ln>
        </p:spPr>
      </p:pic>
      <p:sp>
        <p:nvSpPr>
          <p:cNvPr id="579" name="Google Shape;579;p59"/>
          <p:cNvSpPr txBox="1"/>
          <p:nvPr/>
        </p:nvSpPr>
        <p:spPr>
          <a:xfrm>
            <a:off x="153235" y="27909"/>
            <a:ext cx="8706504"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S</a:t>
            </a:r>
            <a:r>
              <a:rPr b="0" i="0" lang="en" sz="2000" u="none" cap="none" strike="noStrike">
                <a:solidFill>
                  <a:schemeClr val="dk1"/>
                </a:solidFill>
                <a:latin typeface="Aharoni"/>
                <a:ea typeface="Aharoni"/>
                <a:cs typeface="Aharoni"/>
                <a:sym typeface="Aharoni"/>
              </a:rPr>
              <a:t>URFACE</a:t>
            </a:r>
            <a:r>
              <a:rPr b="0" i="0" lang="en" sz="2400" u="none" cap="none" strike="noStrike">
                <a:solidFill>
                  <a:schemeClr val="dk1"/>
                </a:solidFill>
                <a:latin typeface="Aharoni"/>
                <a:ea typeface="Aharoni"/>
                <a:cs typeface="Aharoni"/>
                <a:sym typeface="Aharoni"/>
              </a:rPr>
              <a:t>B</a:t>
            </a:r>
            <a:r>
              <a:rPr b="0" i="0" lang="en" sz="2000" u="none" cap="none" strike="noStrike">
                <a:solidFill>
                  <a:schemeClr val="dk1"/>
                </a:solidFill>
                <a:latin typeface="Aharoni"/>
                <a:ea typeface="Aharoni"/>
                <a:cs typeface="Aharoni"/>
                <a:sym typeface="Aharoni"/>
              </a:rPr>
              <a:t>ENCH – Benchmark for Symbolic Surface Discovery</a:t>
            </a:r>
            <a:endParaRPr/>
          </a:p>
        </p:txBody>
      </p:sp>
      <p:sp>
        <p:nvSpPr>
          <p:cNvPr id="580" name="Google Shape;580;p59"/>
          <p:cNvSpPr/>
          <p:nvPr/>
        </p:nvSpPr>
        <p:spPr>
          <a:xfrm>
            <a:off x="819951" y="4744822"/>
            <a:ext cx="7700902" cy="295466"/>
          </a:xfrm>
          <a:prstGeom prst="roundRect">
            <a:avLst>
              <a:gd fmla="val 16667" name="adj"/>
            </a:avLst>
          </a:prstGeom>
          <a:solidFill>
            <a:srgbClr val="D4E8E8"/>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861F41"/>
                </a:solidFill>
                <a:latin typeface="Times New Roman"/>
                <a:ea typeface="Times New Roman"/>
                <a:cs typeface="Times New Roman"/>
                <a:sym typeface="Times New Roman"/>
              </a:rPr>
              <a:t>P. Kabra et. al, "SurfaceBench: Can Self-Evolving LLMs Find the Equations of 3D Scientific Surfaces?", Arxiv 2025.</a:t>
            </a:r>
            <a:endParaRPr b="1" i="0" sz="11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fld id="{00000000-1234-1234-1234-123412341234}" type="slidenum">
              <a:rPr b="0" i="0" lang="en" sz="1800" u="none" cap="none" strike="noStrike">
                <a:solidFill>
                  <a:srgbClr val="AE8A91"/>
                </a:solidFill>
                <a:latin typeface="Arial"/>
                <a:ea typeface="Arial"/>
                <a:cs typeface="Arial"/>
                <a:sym typeface="Arial"/>
              </a:rPr>
              <a:t>‹#›</a:t>
            </a:fld>
            <a:endParaRPr b="0" i="0" sz="1800" u="none" cap="none" strike="noStrike">
              <a:solidFill>
                <a:srgbClr val="AE8A91"/>
              </a:solidFill>
              <a:latin typeface="Arial"/>
              <a:ea typeface="Arial"/>
              <a:cs typeface="Arial"/>
              <a:sym typeface="Arial"/>
            </a:endParaRPr>
          </a:p>
        </p:txBody>
      </p:sp>
      <p:sp>
        <p:nvSpPr>
          <p:cNvPr id="196" name="Google Shape;196;p33"/>
          <p:cNvSpPr txBox="1"/>
          <p:nvPr/>
        </p:nvSpPr>
        <p:spPr>
          <a:xfrm>
            <a:off x="203548" y="275337"/>
            <a:ext cx="6698459" cy="264615"/>
          </a:xfrm>
          <a:prstGeom prst="rect">
            <a:avLst/>
          </a:prstGeom>
          <a:noFill/>
          <a:ln>
            <a:noFill/>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rPr b="1" i="0" lang="en" sz="2400" u="none" cap="none" strike="noStrike">
                <a:solidFill>
                  <a:schemeClr val="dk1"/>
                </a:solidFill>
                <a:latin typeface="Aharoni"/>
                <a:ea typeface="Aharoni"/>
                <a:cs typeface="Aharoni"/>
                <a:sym typeface="Aharoni"/>
              </a:rPr>
              <a:t>AI for Scientific Discovery </a:t>
            </a:r>
            <a:r>
              <a:rPr b="1" i="0" lang="en" sz="4000" u="none" cap="none" strike="noStrike">
                <a:solidFill>
                  <a:schemeClr val="dk1"/>
                </a:solidFill>
                <a:latin typeface="Aharoni"/>
                <a:ea typeface="Aharoni"/>
                <a:cs typeface="Aharoni"/>
                <a:sym typeface="Aharoni"/>
              </a:rPr>
              <a:t>(</a:t>
            </a:r>
            <a:r>
              <a:rPr b="1" i="0" lang="en" sz="2400" u="none" cap="none" strike="noStrike">
                <a:solidFill>
                  <a:schemeClr val="dk1"/>
                </a:solidFill>
                <a:latin typeface="Aharoni"/>
                <a:ea typeface="Aharoni"/>
                <a:cs typeface="Aharoni"/>
                <a:sym typeface="Aharoni"/>
              </a:rPr>
              <a:t>Cycle</a:t>
            </a:r>
            <a:r>
              <a:rPr b="1" i="0" lang="en" sz="4000" u="none" cap="none" strike="noStrike">
                <a:solidFill>
                  <a:schemeClr val="dk1"/>
                </a:solidFill>
                <a:latin typeface="Aharoni"/>
                <a:ea typeface="Aharoni"/>
                <a:cs typeface="Aharoni"/>
                <a:sym typeface="Aharoni"/>
              </a:rPr>
              <a:t>)</a:t>
            </a:r>
            <a:endParaRPr b="1" i="0" sz="4000" u="none" cap="none" strike="noStrike">
              <a:solidFill>
                <a:schemeClr val="dk1"/>
              </a:solidFill>
              <a:latin typeface="Aharoni"/>
              <a:ea typeface="Aharoni"/>
              <a:cs typeface="Aharoni"/>
              <a:sym typeface="Aharoni"/>
            </a:endParaRPr>
          </a:p>
        </p:txBody>
      </p:sp>
      <p:pic>
        <p:nvPicPr>
          <p:cNvPr descr="A diagram of a scientific discovery&#10;&#10;AI-generated content may be incorrect." id="197" name="Google Shape;197;p33"/>
          <p:cNvPicPr preferRelativeResize="0"/>
          <p:nvPr/>
        </p:nvPicPr>
        <p:blipFill rotWithShape="1">
          <a:blip r:embed="rId3">
            <a:alphaModFix/>
          </a:blip>
          <a:srcRect b="0" l="0" r="0" t="0"/>
          <a:stretch/>
        </p:blipFill>
        <p:spPr>
          <a:xfrm>
            <a:off x="3938566" y="794940"/>
            <a:ext cx="5163045" cy="3673460"/>
          </a:xfrm>
          <a:prstGeom prst="rect">
            <a:avLst/>
          </a:prstGeom>
          <a:noFill/>
          <a:ln>
            <a:noFill/>
          </a:ln>
        </p:spPr>
      </p:pic>
      <p:sp>
        <p:nvSpPr>
          <p:cNvPr id="198" name="Google Shape;198;p33"/>
          <p:cNvSpPr txBox="1"/>
          <p:nvPr/>
        </p:nvSpPr>
        <p:spPr>
          <a:xfrm>
            <a:off x="130881" y="1067038"/>
            <a:ext cx="3930165" cy="3503672"/>
          </a:xfrm>
          <a:prstGeom prst="rect">
            <a:avLst/>
          </a:prstGeom>
          <a:noFill/>
          <a:ln>
            <a:noFill/>
          </a:ln>
        </p:spPr>
        <p:txBody>
          <a:bodyPr anchorCtr="0" anchor="t" bIns="0" lIns="0" spcFirstLastPara="1" rIns="0" wrap="square" tIns="56025">
            <a:spAutoFit/>
          </a:bodyPr>
          <a:lstStyle/>
          <a:p>
            <a:pPr indent="-84674" lvl="0" marL="221507" marR="0" rtl="0" algn="l">
              <a:lnSpc>
                <a:spcPct val="100000"/>
              </a:lnSpc>
              <a:spcBef>
                <a:spcPts val="0"/>
              </a:spcBef>
              <a:spcAft>
                <a:spcPts val="0"/>
              </a:spcAft>
              <a:buClr>
                <a:srgbClr val="000000"/>
              </a:buClr>
              <a:buSzPts val="1600"/>
              <a:buFont typeface="Helvetica Neue"/>
              <a:buNone/>
            </a:pPr>
            <a:r>
              <a:t/>
            </a:r>
            <a:endParaRPr b="0" i="0" sz="1600" u="none" cap="none" strike="noStrike">
              <a:solidFill>
                <a:srgbClr val="000000"/>
              </a:solidFill>
              <a:latin typeface="Arial"/>
              <a:ea typeface="Arial"/>
              <a:cs typeface="Arial"/>
              <a:sym typeface="Arial"/>
            </a:endParaRPr>
          </a:p>
          <a:p>
            <a:pPr indent="0" lvl="0" marL="35233"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Begins with user-defined specification</a:t>
            </a:r>
            <a:endParaRPr/>
          </a:p>
          <a:p>
            <a:pPr indent="-158318" lvl="0" marL="295152"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59918" lvl="0" marL="295152"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Retrieves relevant scientific context (literature &amp; databases)</a:t>
            </a:r>
            <a:endParaRPr/>
          </a:p>
          <a:p>
            <a:pPr indent="-158318" lvl="0" marL="295152"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59918" lvl="0" marL="295152"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Utilize generative AI to generate</a:t>
            </a:r>
            <a:endParaRPr/>
          </a:p>
          <a:p>
            <a:pPr indent="-259918" lvl="1" marL="503086"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new hypotheses</a:t>
            </a:r>
            <a:endParaRPr/>
          </a:p>
          <a:p>
            <a:pPr indent="-259918" lvl="1" marL="503086"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new experimental designs</a:t>
            </a:r>
            <a:endParaRPr/>
          </a:p>
          <a:p>
            <a:pPr indent="-158318" lvl="1" marL="503086"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59918" lvl="0" marL="295152"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Refine AI-generated concepts with:</a:t>
            </a:r>
            <a:endParaRPr/>
          </a:p>
          <a:p>
            <a:pPr indent="-259918" lvl="1" marL="503086"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Experimental observation</a:t>
            </a:r>
            <a:endParaRPr/>
          </a:p>
          <a:p>
            <a:pPr indent="-259918" lvl="1" marL="503086"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Expert input </a:t>
            </a:r>
            <a:endParaRPr/>
          </a:p>
          <a:p>
            <a:pPr indent="-259918" lvl="1" marL="503086"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Scientific tools</a:t>
            </a:r>
            <a:endParaRPr/>
          </a:p>
        </p:txBody>
      </p:sp>
      <p:sp>
        <p:nvSpPr>
          <p:cNvPr id="199" name="Google Shape;199;p33"/>
          <p:cNvSpPr txBox="1"/>
          <p:nvPr/>
        </p:nvSpPr>
        <p:spPr>
          <a:xfrm>
            <a:off x="42389" y="759261"/>
            <a:ext cx="4214717" cy="369332"/>
          </a:xfrm>
          <a:prstGeom prst="rect">
            <a:avLst/>
          </a:prstGeom>
          <a:noFill/>
          <a:ln>
            <a:noFill/>
          </a:ln>
        </p:spPr>
        <p:txBody>
          <a:bodyPr anchorCtr="0" anchor="t" bIns="45700" lIns="91425" spcFirstLastPara="1" rIns="91425" wrap="square" tIns="45700">
            <a:spAutoFit/>
          </a:bodyPr>
          <a:lstStyle/>
          <a:p>
            <a:pPr indent="0" lvl="0" marL="35233" marR="0" rtl="0" algn="l">
              <a:lnSpc>
                <a:spcPct val="100000"/>
              </a:lnSpc>
              <a:spcBef>
                <a:spcPts val="0"/>
              </a:spcBef>
              <a:spcAft>
                <a:spcPts val="0"/>
              </a:spcAft>
              <a:buNone/>
            </a:pPr>
            <a:r>
              <a:rPr b="1" i="0" lang="en" sz="1800" u="none" cap="none" strike="noStrike">
                <a:solidFill>
                  <a:srgbClr val="C00000"/>
                </a:solidFill>
                <a:latin typeface="Arial"/>
                <a:ea typeface="Arial"/>
                <a:cs typeface="Arial"/>
                <a:sym typeface="Arial"/>
              </a:rPr>
              <a:t>Iterative process of scientific inquiry</a:t>
            </a:r>
            <a:endParaRPr/>
          </a:p>
        </p:txBody>
      </p:sp>
      <p:sp>
        <p:nvSpPr>
          <p:cNvPr id="200" name="Google Shape;200;p33"/>
          <p:cNvSpPr/>
          <p:nvPr/>
        </p:nvSpPr>
        <p:spPr>
          <a:xfrm>
            <a:off x="136937" y="4723388"/>
            <a:ext cx="8970730" cy="366614"/>
          </a:xfrm>
          <a:prstGeom prst="roundRect">
            <a:avLst>
              <a:gd fmla="val 16667" name="adj"/>
            </a:avLst>
          </a:prstGeom>
          <a:solidFill>
            <a:srgbClr val="D4E8E8"/>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200" u="none" cap="none" strike="noStrike">
                <a:solidFill>
                  <a:srgbClr val="861F41"/>
                </a:solidFill>
                <a:latin typeface="Times New Roman"/>
                <a:ea typeface="Times New Roman"/>
                <a:cs typeface="Times New Roman"/>
                <a:sym typeface="Times New Roman"/>
              </a:rPr>
              <a:t>C.K. Reddy and P. Shojaee, “Towards Scientific Discovery with Generative AI: Progress, Opportunities, and Challenges”, AAAI 2025.</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0"/>
          <p:cNvSpPr txBox="1"/>
          <p:nvPr/>
        </p:nvSpPr>
        <p:spPr>
          <a:xfrm>
            <a:off x="214745" y="148239"/>
            <a:ext cx="469063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Tabular Data Learning</a:t>
            </a:r>
            <a:endParaRPr/>
          </a:p>
        </p:txBody>
      </p:sp>
      <p:sp>
        <p:nvSpPr>
          <p:cNvPr id="586" name="Google Shape;586;p60"/>
          <p:cNvSpPr txBox="1"/>
          <p:nvPr/>
        </p:nvSpPr>
        <p:spPr>
          <a:xfrm>
            <a:off x="214745" y="1050774"/>
            <a:ext cx="86596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sng" cap="none" strike="noStrike">
                <a:solidFill>
                  <a:srgbClr val="C00000"/>
                </a:solidFill>
                <a:latin typeface="Arial"/>
                <a:ea typeface="Arial"/>
                <a:cs typeface="Arial"/>
                <a:sym typeface="Arial"/>
              </a:rPr>
              <a:t>Overall Goal:</a:t>
            </a:r>
            <a:r>
              <a:rPr b="1" i="0" lang="en" sz="1400" u="none" cap="none" strike="noStrike">
                <a:solidFill>
                  <a:srgbClr val="C00000"/>
                </a:solidFill>
                <a:latin typeface="Arial"/>
                <a:ea typeface="Arial"/>
                <a:cs typeface="Arial"/>
                <a:sym typeface="Arial"/>
              </a:rPr>
              <a:t> </a:t>
            </a:r>
            <a:r>
              <a:rPr b="0" i="0" lang="en" sz="1400" u="none" cap="none" strike="noStrike">
                <a:solidFill>
                  <a:srgbClr val="000000"/>
                </a:solidFill>
                <a:latin typeface="Arial"/>
                <a:ea typeface="Arial"/>
                <a:cs typeface="Arial"/>
                <a:sym typeface="Arial"/>
              </a:rPr>
              <a:t>How can we enhance decision-making through better insights from structured tabular data?</a:t>
            </a:r>
            <a:endParaRPr b="0" i="0" sz="1400" u="none" cap="none" strike="noStrike">
              <a:solidFill>
                <a:srgbClr val="0A0A0A"/>
              </a:solidFill>
              <a:latin typeface="Arial"/>
              <a:ea typeface="Arial"/>
              <a:cs typeface="Arial"/>
              <a:sym typeface="Arial"/>
            </a:endParaRPr>
          </a:p>
        </p:txBody>
      </p:sp>
      <p:sp>
        <p:nvSpPr>
          <p:cNvPr id="587" name="Google Shape;587;p60"/>
          <p:cNvSpPr txBox="1"/>
          <p:nvPr/>
        </p:nvSpPr>
        <p:spPr>
          <a:xfrm>
            <a:off x="214745" y="720939"/>
            <a:ext cx="86596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Structured data in the form of</a:t>
            </a:r>
            <a:r>
              <a:rPr b="1" i="0" lang="en" sz="1400" u="none" cap="none" strike="noStrike">
                <a:solidFill>
                  <a:srgbClr val="0A0A0A"/>
                </a:solidFill>
                <a:latin typeface="Arial"/>
                <a:ea typeface="Arial"/>
                <a:cs typeface="Arial"/>
                <a:sym typeface="Arial"/>
              </a:rPr>
              <a:t> tables exists everywhere </a:t>
            </a:r>
            <a:r>
              <a:rPr b="0" i="0" lang="en" sz="1400" u="none" cap="none" strike="noStrike">
                <a:solidFill>
                  <a:srgbClr val="0A0A0A"/>
                </a:solidFill>
                <a:latin typeface="Arial"/>
                <a:ea typeface="Arial"/>
                <a:cs typeface="Arial"/>
                <a:sym typeface="Arial"/>
              </a:rPr>
              <a:t>in almost every application domain.</a:t>
            </a:r>
            <a:endParaRPr/>
          </a:p>
        </p:txBody>
      </p:sp>
      <p:sp>
        <p:nvSpPr>
          <p:cNvPr id="588" name="Google Shape;588;p60"/>
          <p:cNvSpPr txBox="1"/>
          <p:nvPr/>
        </p:nvSpPr>
        <p:spPr>
          <a:xfrm>
            <a:off x="214745" y="1494532"/>
            <a:ext cx="842781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FF0000"/>
                </a:solidFill>
                <a:latin typeface="Arial"/>
                <a:ea typeface="Arial"/>
                <a:cs typeface="Arial"/>
                <a:sym typeface="Arial"/>
              </a:rPr>
              <a:t>Objective:</a:t>
            </a:r>
            <a:r>
              <a:rPr b="0" i="0" lang="en" sz="1400" u="none" cap="none" strike="noStrike">
                <a:solidFill>
                  <a:srgbClr val="0A0A0A"/>
                </a:solidFill>
                <a:latin typeface="Arial"/>
                <a:ea typeface="Arial"/>
                <a:cs typeface="Arial"/>
                <a:sym typeface="Arial"/>
              </a:rPr>
              <a:t> How can we derive an optimal feature space from raw data to enhance the downstream predictive performance?</a:t>
            </a:r>
            <a:endParaRPr/>
          </a:p>
        </p:txBody>
      </p:sp>
      <p:sp>
        <p:nvSpPr>
          <p:cNvPr id="589" name="Google Shape;589;p60"/>
          <p:cNvSpPr/>
          <p:nvPr/>
        </p:nvSpPr>
        <p:spPr>
          <a:xfrm>
            <a:off x="539185" y="3008006"/>
            <a:ext cx="1475334" cy="745351"/>
          </a:xfrm>
          <a:prstGeom prst="roundRect">
            <a:avLst>
              <a:gd fmla="val 10482" name="adj"/>
            </a:avLst>
          </a:prstGeom>
          <a:solidFill>
            <a:srgbClr val="F1DFB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0A0A0A"/>
                </a:solidFill>
                <a:latin typeface="Arial"/>
                <a:ea typeface="Arial"/>
                <a:cs typeface="Arial"/>
                <a:sym typeface="Arial"/>
              </a:rPr>
              <a:t>Raw Data</a:t>
            </a:r>
            <a:endParaRPr/>
          </a:p>
        </p:txBody>
      </p:sp>
      <p:sp>
        <p:nvSpPr>
          <p:cNvPr id="590" name="Google Shape;590;p60"/>
          <p:cNvSpPr/>
          <p:nvPr/>
        </p:nvSpPr>
        <p:spPr>
          <a:xfrm>
            <a:off x="2414008" y="3008006"/>
            <a:ext cx="1475334" cy="745351"/>
          </a:xfrm>
          <a:prstGeom prst="roundRect">
            <a:avLst>
              <a:gd fmla="val 10482" name="adj"/>
            </a:avLst>
          </a:prstGeom>
          <a:solidFill>
            <a:srgbClr val="F1DFB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0A0A0A"/>
                </a:solidFill>
                <a:latin typeface="Arial"/>
                <a:ea typeface="Arial"/>
                <a:cs typeface="Arial"/>
                <a:sym typeface="Arial"/>
              </a:rPr>
              <a:t>Construct a feature space</a:t>
            </a:r>
            <a:endParaRPr/>
          </a:p>
        </p:txBody>
      </p:sp>
      <p:sp>
        <p:nvSpPr>
          <p:cNvPr id="591" name="Google Shape;591;p60"/>
          <p:cNvSpPr/>
          <p:nvPr/>
        </p:nvSpPr>
        <p:spPr>
          <a:xfrm>
            <a:off x="6771438" y="3014356"/>
            <a:ext cx="1475334" cy="745351"/>
          </a:xfrm>
          <a:prstGeom prst="roundRect">
            <a:avLst>
              <a:gd fmla="val 10482" name="adj"/>
            </a:avLst>
          </a:prstGeom>
          <a:solidFill>
            <a:srgbClr val="F1C6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0A0A0A"/>
                </a:solidFill>
                <a:latin typeface="Arial"/>
                <a:ea typeface="Arial"/>
                <a:cs typeface="Arial"/>
                <a:sym typeface="Arial"/>
              </a:rPr>
              <a:t>Test model performance</a:t>
            </a:r>
            <a:endParaRPr/>
          </a:p>
        </p:txBody>
      </p:sp>
      <p:sp>
        <p:nvSpPr>
          <p:cNvPr id="592" name="Google Shape;592;p60"/>
          <p:cNvSpPr/>
          <p:nvPr/>
        </p:nvSpPr>
        <p:spPr>
          <a:xfrm>
            <a:off x="5591368" y="2129850"/>
            <a:ext cx="1475334" cy="745351"/>
          </a:xfrm>
          <a:prstGeom prst="roundRect">
            <a:avLst>
              <a:gd fmla="val 10482" name="adj"/>
            </a:avLst>
          </a:prstGeom>
          <a:solidFill>
            <a:srgbClr val="F1C6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0A0A0A"/>
                </a:solidFill>
                <a:latin typeface="Arial"/>
                <a:ea typeface="Arial"/>
                <a:cs typeface="Arial"/>
                <a:sym typeface="Arial"/>
              </a:rPr>
              <a:t>Train an ML model</a:t>
            </a:r>
            <a:endParaRPr/>
          </a:p>
        </p:txBody>
      </p:sp>
      <p:cxnSp>
        <p:nvCxnSpPr>
          <p:cNvPr id="593" name="Google Shape;593;p60"/>
          <p:cNvCxnSpPr>
            <a:stCxn id="589" idx="3"/>
            <a:endCxn id="590" idx="1"/>
          </p:cNvCxnSpPr>
          <p:nvPr/>
        </p:nvCxnSpPr>
        <p:spPr>
          <a:xfrm>
            <a:off x="2014519" y="3380682"/>
            <a:ext cx="399600" cy="0"/>
          </a:xfrm>
          <a:prstGeom prst="straightConnector1">
            <a:avLst/>
          </a:prstGeom>
          <a:noFill/>
          <a:ln cap="flat" cmpd="sng" w="19050">
            <a:solidFill>
              <a:srgbClr val="841B3E"/>
            </a:solidFill>
            <a:prstDash val="solid"/>
            <a:round/>
            <a:headEnd len="sm" w="sm" type="none"/>
            <a:tailEnd len="med" w="med" type="triangle"/>
          </a:ln>
        </p:spPr>
      </p:cxnSp>
      <p:sp>
        <p:nvSpPr>
          <p:cNvPr id="594" name="Google Shape;594;p60"/>
          <p:cNvSpPr/>
          <p:nvPr/>
        </p:nvSpPr>
        <p:spPr>
          <a:xfrm>
            <a:off x="4288832" y="3014356"/>
            <a:ext cx="1475334" cy="745351"/>
          </a:xfrm>
          <a:prstGeom prst="roundRect">
            <a:avLst>
              <a:gd fmla="val 10482" name="adj"/>
            </a:avLst>
          </a:prstGeom>
          <a:solidFill>
            <a:srgbClr val="F1C6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0A0A0A"/>
                </a:solidFill>
                <a:latin typeface="Arial"/>
                <a:ea typeface="Arial"/>
                <a:cs typeface="Arial"/>
                <a:sym typeface="Arial"/>
              </a:rPr>
              <a:t>Sample features</a:t>
            </a:r>
            <a:endParaRPr/>
          </a:p>
        </p:txBody>
      </p:sp>
      <p:cxnSp>
        <p:nvCxnSpPr>
          <p:cNvPr id="595" name="Google Shape;595;p60"/>
          <p:cNvCxnSpPr>
            <a:stCxn id="590" idx="3"/>
            <a:endCxn id="594" idx="1"/>
          </p:cNvCxnSpPr>
          <p:nvPr/>
        </p:nvCxnSpPr>
        <p:spPr>
          <a:xfrm>
            <a:off x="3889342" y="3380682"/>
            <a:ext cx="399600" cy="6300"/>
          </a:xfrm>
          <a:prstGeom prst="straightConnector1">
            <a:avLst/>
          </a:prstGeom>
          <a:noFill/>
          <a:ln cap="flat" cmpd="sng" w="19050">
            <a:solidFill>
              <a:srgbClr val="841B3E"/>
            </a:solidFill>
            <a:prstDash val="solid"/>
            <a:round/>
            <a:headEnd len="sm" w="sm" type="none"/>
            <a:tailEnd len="med" w="med" type="triangle"/>
          </a:ln>
        </p:spPr>
      </p:cxnSp>
      <p:cxnSp>
        <p:nvCxnSpPr>
          <p:cNvPr id="596" name="Google Shape;596;p60"/>
          <p:cNvCxnSpPr>
            <a:stCxn id="591" idx="2"/>
            <a:endCxn id="594" idx="2"/>
          </p:cNvCxnSpPr>
          <p:nvPr/>
        </p:nvCxnSpPr>
        <p:spPr>
          <a:xfrm rot="5400000">
            <a:off x="6267555" y="2518757"/>
            <a:ext cx="600" cy="2482500"/>
          </a:xfrm>
          <a:prstGeom prst="curvedConnector3">
            <a:avLst>
              <a:gd fmla="val 93283828" name="adj1"/>
            </a:avLst>
          </a:prstGeom>
          <a:noFill/>
          <a:ln cap="flat" cmpd="sng" w="19050">
            <a:solidFill>
              <a:srgbClr val="841B3E"/>
            </a:solidFill>
            <a:prstDash val="dash"/>
            <a:round/>
            <a:headEnd len="sm" w="sm" type="none"/>
            <a:tailEnd len="med" w="med" type="triangle"/>
          </a:ln>
        </p:spPr>
      </p:cxnSp>
      <p:cxnSp>
        <p:nvCxnSpPr>
          <p:cNvPr id="597" name="Google Shape;597;p60"/>
          <p:cNvCxnSpPr>
            <a:stCxn id="594" idx="0"/>
            <a:endCxn id="592" idx="1"/>
          </p:cNvCxnSpPr>
          <p:nvPr/>
        </p:nvCxnSpPr>
        <p:spPr>
          <a:xfrm rot="-5400000">
            <a:off x="5053049" y="2476006"/>
            <a:ext cx="511800" cy="564900"/>
          </a:xfrm>
          <a:prstGeom prst="curvedConnector2">
            <a:avLst/>
          </a:prstGeom>
          <a:noFill/>
          <a:ln cap="flat" cmpd="sng" w="19050">
            <a:solidFill>
              <a:srgbClr val="841B3E"/>
            </a:solidFill>
            <a:prstDash val="dash"/>
            <a:round/>
            <a:headEnd len="sm" w="sm" type="none"/>
            <a:tailEnd len="med" w="med" type="triangle"/>
          </a:ln>
        </p:spPr>
      </p:cxnSp>
      <p:cxnSp>
        <p:nvCxnSpPr>
          <p:cNvPr id="598" name="Google Shape;598;p60"/>
          <p:cNvCxnSpPr>
            <a:stCxn id="592" idx="3"/>
            <a:endCxn id="591" idx="0"/>
          </p:cNvCxnSpPr>
          <p:nvPr/>
        </p:nvCxnSpPr>
        <p:spPr>
          <a:xfrm>
            <a:off x="7066702" y="2502526"/>
            <a:ext cx="442500" cy="511800"/>
          </a:xfrm>
          <a:prstGeom prst="curvedConnector2">
            <a:avLst/>
          </a:prstGeom>
          <a:noFill/>
          <a:ln cap="flat" cmpd="sng" w="19050">
            <a:solidFill>
              <a:srgbClr val="841B3E"/>
            </a:solidFill>
            <a:prstDash val="dash"/>
            <a:round/>
            <a:headEnd len="sm" w="sm" type="none"/>
            <a:tailEnd len="med" w="med" type="triangle"/>
          </a:ln>
        </p:spPr>
      </p:cxnSp>
      <p:sp>
        <p:nvSpPr>
          <p:cNvPr id="599" name="Google Shape;599;p60"/>
          <p:cNvSpPr txBox="1"/>
          <p:nvPr/>
        </p:nvSpPr>
        <p:spPr>
          <a:xfrm>
            <a:off x="214745" y="4427877"/>
            <a:ext cx="831519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FF0000"/>
                </a:solidFill>
                <a:latin typeface="Arial"/>
                <a:ea typeface="Arial"/>
                <a:cs typeface="Arial"/>
                <a:sym typeface="Arial"/>
              </a:rPr>
              <a:t>Feature engineering </a:t>
            </a:r>
            <a:r>
              <a:rPr b="0" i="0" lang="en" sz="1400" u="none" cap="none" strike="noStrike">
                <a:solidFill>
                  <a:srgbClr val="222222"/>
                </a:solidFill>
                <a:latin typeface="Arial"/>
                <a:ea typeface="Arial"/>
                <a:cs typeface="Arial"/>
                <a:sym typeface="Arial"/>
              </a:rPr>
              <a:t>is an </a:t>
            </a:r>
            <a:r>
              <a:rPr b="1" i="0" lang="en" sz="1400" u="none" cap="none" strike="noStrike">
                <a:solidFill>
                  <a:srgbClr val="222222"/>
                </a:solidFill>
                <a:latin typeface="Arial"/>
                <a:ea typeface="Arial"/>
                <a:cs typeface="Arial"/>
                <a:sym typeface="Arial"/>
              </a:rPr>
              <a:t>iterative process</a:t>
            </a:r>
            <a:r>
              <a:rPr b="0" i="0" lang="en" sz="1400" u="none" cap="none" strike="noStrike">
                <a:solidFill>
                  <a:srgbClr val="222222"/>
                </a:solidFill>
                <a:latin typeface="Arial"/>
                <a:ea typeface="Arial"/>
                <a:cs typeface="Arial"/>
                <a:sym typeface="Arial"/>
              </a:rPr>
              <a:t>, requiring experts and data scientists to use their </a:t>
            </a:r>
            <a:r>
              <a:rPr b="1" i="0" lang="en" sz="1400" u="none" cap="none" strike="noStrike">
                <a:solidFill>
                  <a:srgbClr val="222222"/>
                </a:solidFill>
                <a:latin typeface="Arial"/>
                <a:ea typeface="Arial"/>
                <a:cs typeface="Arial"/>
                <a:sym typeface="Arial"/>
              </a:rPr>
              <a:t>domain knowledge</a:t>
            </a:r>
            <a:r>
              <a:rPr b="0" i="0" lang="en" sz="1400" u="none" cap="none" strike="noStrike">
                <a:solidFill>
                  <a:srgbClr val="222222"/>
                </a:solidFill>
                <a:latin typeface="Arial"/>
                <a:ea typeface="Arial"/>
                <a:cs typeface="Arial"/>
                <a:sym typeface="Arial"/>
              </a:rPr>
              <a:t> to explore all possible feature transformations in the vast space of feature combinations.</a:t>
            </a:r>
            <a:endParaRPr/>
          </a:p>
        </p:txBody>
      </p:sp>
      <p:sp>
        <p:nvSpPr>
          <p:cNvPr id="600" name="Google Shape;600;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1"/>
          <p:cNvSpPr/>
          <p:nvPr/>
        </p:nvSpPr>
        <p:spPr>
          <a:xfrm>
            <a:off x="395727" y="1516199"/>
            <a:ext cx="2620255" cy="108803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7" name="Google Shape;607;p61"/>
          <p:cNvSpPr/>
          <p:nvPr/>
        </p:nvSpPr>
        <p:spPr>
          <a:xfrm>
            <a:off x="6106246" y="1516198"/>
            <a:ext cx="2620255" cy="108803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8" name="Google Shape;608;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609" name="Google Shape;609;p61"/>
          <p:cNvSpPr txBox="1"/>
          <p:nvPr/>
        </p:nvSpPr>
        <p:spPr>
          <a:xfrm>
            <a:off x="207421" y="143530"/>
            <a:ext cx="8033518"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Using LLMs as Optimizers</a:t>
            </a:r>
            <a:endParaRPr/>
          </a:p>
        </p:txBody>
      </p:sp>
      <p:sp>
        <p:nvSpPr>
          <p:cNvPr id="610" name="Google Shape;610;p61"/>
          <p:cNvSpPr txBox="1"/>
          <p:nvPr/>
        </p:nvSpPr>
        <p:spPr>
          <a:xfrm>
            <a:off x="395725" y="852928"/>
            <a:ext cx="8417861" cy="52322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LLM’s prior knowledge can help </a:t>
            </a:r>
            <a:r>
              <a:rPr b="1" i="0" lang="en" sz="1400" u="none" cap="none" strike="noStrike">
                <a:solidFill>
                  <a:srgbClr val="000000"/>
                </a:solidFill>
                <a:latin typeface="Arial"/>
                <a:ea typeface="Arial"/>
                <a:cs typeface="Arial"/>
                <a:sym typeface="Arial"/>
              </a:rPr>
              <a:t>focus on the relevant transformations </a:t>
            </a:r>
            <a:r>
              <a:rPr b="0" i="0" lang="en" sz="1400" u="none" cap="none" strike="noStrike">
                <a:solidFill>
                  <a:srgbClr val="000000"/>
                </a:solidFill>
                <a:latin typeface="Arial"/>
                <a:ea typeface="Arial"/>
                <a:cs typeface="Arial"/>
                <a:sym typeface="Arial"/>
              </a:rPr>
              <a:t>only and </a:t>
            </a:r>
            <a:r>
              <a:rPr b="1" i="0" lang="en" sz="1400" u="none" cap="none" strike="noStrike">
                <a:solidFill>
                  <a:srgbClr val="000000"/>
                </a:solidFill>
                <a:latin typeface="Arial"/>
                <a:ea typeface="Arial"/>
                <a:cs typeface="Arial"/>
                <a:sym typeface="Arial"/>
              </a:rPr>
              <a:t>generate meaningful/interpretable features.</a:t>
            </a:r>
            <a:endParaRPr/>
          </a:p>
        </p:txBody>
      </p:sp>
      <p:graphicFrame>
        <p:nvGraphicFramePr>
          <p:cNvPr id="611" name="Google Shape;611;p61"/>
          <p:cNvGraphicFramePr/>
          <p:nvPr/>
        </p:nvGraphicFramePr>
        <p:xfrm>
          <a:off x="3536345" y="1545865"/>
          <a:ext cx="3000000" cy="3000000"/>
        </p:xfrm>
        <a:graphic>
          <a:graphicData uri="http://schemas.openxmlformats.org/drawingml/2006/table">
            <a:tbl>
              <a:tblPr bandRow="1" firstRow="1">
                <a:noFill/>
                <a:tableStyleId>{2992F950-1614-4F19-A1BA-BB6A39DBCEA6}</a:tableStyleId>
              </a:tblPr>
              <a:tblGrid>
                <a:gridCol w="208275"/>
                <a:gridCol w="577975"/>
                <a:gridCol w="514825"/>
                <a:gridCol w="361150"/>
                <a:gridCol w="386025"/>
              </a:tblGrid>
              <a:tr h="213350">
                <a:tc>
                  <a:txBody>
                    <a:bodyPr/>
                    <a:lstStyle/>
                    <a:p>
                      <a:pPr indent="0" lvl="0" marL="0" marR="0" rtl="0" algn="l">
                        <a:lnSpc>
                          <a:spcPct val="100000"/>
                        </a:lnSpc>
                        <a:spcBef>
                          <a:spcPts val="0"/>
                        </a:spcBef>
                        <a:spcAft>
                          <a:spcPts val="0"/>
                        </a:spcAft>
                        <a:buNone/>
                      </a:pPr>
                      <a:r>
                        <a:t/>
                      </a:r>
                      <a:endParaRPr sz="800" u="none" cap="none" strike="noStrike">
                        <a:solidFill>
                          <a:srgbClr val="0A0A0A"/>
                        </a:solidFill>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chemeClr val="lt1"/>
                          </a:solidFill>
                        </a:rPr>
                        <a:t>glucose</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chemeClr val="lt1"/>
                          </a:solidFill>
                        </a:rPr>
                        <a:t>insulin</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chemeClr val="lt1"/>
                          </a:solidFill>
                        </a:rPr>
                        <a:t>age</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chemeClr val="lt1"/>
                          </a:solidFill>
                        </a:rPr>
                        <a:t>bmi</a:t>
                      </a:r>
                      <a:endParaRPr/>
                    </a:p>
                  </a:txBody>
                  <a:tcPr marT="45725" marB="45725" marR="91450" marL="91450"/>
                </a:tc>
              </a:tr>
              <a:tr h="147350">
                <a:tc>
                  <a:txBody>
                    <a:bodyPr/>
                    <a:lstStyle/>
                    <a:p>
                      <a:pPr indent="0" lvl="0" marL="0" marR="0" rtl="0" algn="l">
                        <a:lnSpc>
                          <a:spcPct val="100000"/>
                        </a:lnSpc>
                        <a:spcBef>
                          <a:spcPts val="0"/>
                        </a:spcBef>
                        <a:spcAft>
                          <a:spcPts val="0"/>
                        </a:spcAft>
                        <a:buNone/>
                      </a:pPr>
                      <a:r>
                        <a:rPr lang="en" sz="800" u="none" cap="none" strike="noStrike">
                          <a:solidFill>
                            <a:srgbClr val="0A0A0A"/>
                          </a:solidFill>
                        </a:rPr>
                        <a:t>1</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89</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94</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29</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33.2</a:t>
                      </a:r>
                      <a:endParaRPr/>
                    </a:p>
                  </a:txBody>
                  <a:tcPr marT="45725" marB="45725" marR="91450" marL="91450"/>
                </a:tc>
              </a:tr>
              <a:tr h="101600">
                <a:tc>
                  <a:txBody>
                    <a:bodyPr/>
                    <a:lstStyle/>
                    <a:p>
                      <a:pPr indent="0" lvl="0" marL="0" marR="0" rtl="0" algn="l">
                        <a:lnSpc>
                          <a:spcPct val="100000"/>
                        </a:lnSpc>
                        <a:spcBef>
                          <a:spcPts val="0"/>
                        </a:spcBef>
                        <a:spcAft>
                          <a:spcPts val="0"/>
                        </a:spcAft>
                        <a:buNone/>
                      </a:pPr>
                      <a:r>
                        <a:rPr lang="en" sz="800" u="none" cap="none" strike="noStrike">
                          <a:solidFill>
                            <a:srgbClr val="0A0A0A"/>
                          </a:solidFill>
                        </a:rPr>
                        <a:t>…</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a:t>
                      </a:r>
                      <a:endParaRPr/>
                    </a:p>
                  </a:txBody>
                  <a:tcPr marT="45725" marB="45725" marR="91450" marL="91450"/>
                </a:tc>
              </a:tr>
              <a:tr h="213350">
                <a:tc>
                  <a:txBody>
                    <a:bodyPr/>
                    <a:lstStyle/>
                    <a:p>
                      <a:pPr indent="0" lvl="0" marL="0" marR="0" rtl="0" algn="l">
                        <a:lnSpc>
                          <a:spcPct val="100000"/>
                        </a:lnSpc>
                        <a:spcBef>
                          <a:spcPts val="0"/>
                        </a:spcBef>
                        <a:spcAft>
                          <a:spcPts val="0"/>
                        </a:spcAft>
                        <a:buNone/>
                      </a:pPr>
                      <a:r>
                        <a:rPr lang="en" sz="800" u="none" cap="none" strike="noStrike">
                          <a:solidFill>
                            <a:srgbClr val="0A0A0A"/>
                          </a:solidFill>
                        </a:rPr>
                        <a:t>m</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148</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0</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23</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0A0A0A"/>
                          </a:solidFill>
                        </a:rPr>
                        <a:t>26.9</a:t>
                      </a:r>
                      <a:endParaRPr/>
                    </a:p>
                  </a:txBody>
                  <a:tcPr marT="45725" marB="45725" marR="91450" marL="91450"/>
                </a:tc>
              </a:tr>
            </a:tbl>
          </a:graphicData>
        </a:graphic>
      </p:graphicFrame>
      <p:cxnSp>
        <p:nvCxnSpPr>
          <p:cNvPr id="612" name="Google Shape;612;p61"/>
          <p:cNvCxnSpPr/>
          <p:nvPr/>
        </p:nvCxnSpPr>
        <p:spPr>
          <a:xfrm>
            <a:off x="5657128" y="1975886"/>
            <a:ext cx="338098" cy="0"/>
          </a:xfrm>
          <a:prstGeom prst="straightConnector1">
            <a:avLst/>
          </a:prstGeom>
          <a:noFill/>
          <a:ln cap="flat" cmpd="sng" w="28575">
            <a:solidFill>
              <a:srgbClr val="151515"/>
            </a:solidFill>
            <a:prstDash val="solid"/>
            <a:round/>
            <a:headEnd len="sm" w="sm" type="none"/>
            <a:tailEnd len="med" w="med" type="triangle"/>
          </a:ln>
        </p:spPr>
      </p:cxnSp>
      <p:cxnSp>
        <p:nvCxnSpPr>
          <p:cNvPr id="613" name="Google Shape;613;p61"/>
          <p:cNvCxnSpPr/>
          <p:nvPr/>
        </p:nvCxnSpPr>
        <p:spPr>
          <a:xfrm rot="10800000">
            <a:off x="3092822" y="1976356"/>
            <a:ext cx="338110" cy="0"/>
          </a:xfrm>
          <a:prstGeom prst="straightConnector1">
            <a:avLst/>
          </a:prstGeom>
          <a:noFill/>
          <a:ln cap="flat" cmpd="sng" w="28575">
            <a:solidFill>
              <a:srgbClr val="151515"/>
            </a:solidFill>
            <a:prstDash val="solid"/>
            <a:round/>
            <a:headEnd len="sm" w="sm" type="none"/>
            <a:tailEnd len="med" w="med" type="triangle"/>
          </a:ln>
        </p:spPr>
      </p:cxnSp>
      <p:sp>
        <p:nvSpPr>
          <p:cNvPr id="614" name="Google Shape;614;p61"/>
          <p:cNvSpPr txBox="1"/>
          <p:nvPr/>
        </p:nvSpPr>
        <p:spPr>
          <a:xfrm>
            <a:off x="6171560" y="1804020"/>
            <a:ext cx="2482781"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Courier New"/>
                <a:ea typeface="Courier New"/>
                <a:cs typeface="Courier New"/>
                <a:sym typeface="Courier New"/>
              </a:rPr>
              <a:t>insulin resistance =(glucose*insulin)/405</a:t>
            </a:r>
            <a:endParaRPr/>
          </a:p>
          <a:p>
            <a:pPr indent="0" lvl="0" marL="0" marR="0" rtl="0" algn="l">
              <a:lnSpc>
                <a:spcPct val="100000"/>
              </a:lnSpc>
              <a:spcBef>
                <a:spcPts val="0"/>
              </a:spcBef>
              <a:spcAft>
                <a:spcPts val="0"/>
              </a:spcAft>
              <a:buNone/>
            </a:pPr>
            <a:r>
              <a:rPr b="0" i="0" lang="en" sz="12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 sz="1200" u="none" cap="none" strike="noStrike">
                <a:solidFill>
                  <a:srgbClr val="000000"/>
                </a:solidFill>
                <a:latin typeface="Courier New"/>
                <a:ea typeface="Courier New"/>
                <a:cs typeface="Courier New"/>
                <a:sym typeface="Courier New"/>
              </a:rPr>
              <a:t>…</a:t>
            </a:r>
            <a:endParaRPr/>
          </a:p>
        </p:txBody>
      </p:sp>
      <p:sp>
        <p:nvSpPr>
          <p:cNvPr id="615" name="Google Shape;615;p61"/>
          <p:cNvSpPr txBox="1"/>
          <p:nvPr/>
        </p:nvSpPr>
        <p:spPr>
          <a:xfrm>
            <a:off x="461042" y="1804020"/>
            <a:ext cx="2489626" cy="8156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Courier New"/>
                <a:ea typeface="Courier New"/>
                <a:cs typeface="Courier New"/>
                <a:sym typeface="Courier New"/>
              </a:rPr>
              <a:t>autofe1 = glucose + insulin</a:t>
            </a:r>
            <a:endParaRPr/>
          </a:p>
          <a:p>
            <a:pPr indent="0" lvl="0" marL="0" marR="0" rtl="0" algn="l">
              <a:lnSpc>
                <a:spcPct val="100000"/>
              </a:lnSpc>
              <a:spcBef>
                <a:spcPts val="0"/>
              </a:spcBef>
              <a:spcAft>
                <a:spcPts val="0"/>
              </a:spcAft>
              <a:buNone/>
            </a:pPr>
            <a:r>
              <a:rPr b="0" i="0" lang="en" sz="1100" u="none" cap="none" strike="noStrike">
                <a:solidFill>
                  <a:srgbClr val="000000"/>
                </a:solidFill>
                <a:latin typeface="Courier New"/>
                <a:ea typeface="Courier New"/>
                <a:cs typeface="Courier New"/>
                <a:sym typeface="Courier New"/>
              </a:rPr>
              <a:t>autofe2 = glucose + age</a:t>
            </a:r>
            <a:endParaRPr/>
          </a:p>
          <a:p>
            <a:pPr indent="0" lvl="0" marL="0" marR="0" rtl="0" algn="l">
              <a:lnSpc>
                <a:spcPct val="100000"/>
              </a:lnSpc>
              <a:spcBef>
                <a:spcPts val="0"/>
              </a:spcBef>
              <a:spcAft>
                <a:spcPts val="0"/>
              </a:spcAft>
              <a:buNone/>
            </a:pPr>
            <a:r>
              <a:rPr b="0" i="0" lang="en" sz="12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 sz="1200" u="none" cap="none" strike="noStrike">
                <a:solidFill>
                  <a:srgbClr val="000000"/>
                </a:solidFill>
                <a:latin typeface="Courier New"/>
                <a:ea typeface="Courier New"/>
                <a:cs typeface="Courier New"/>
                <a:sym typeface="Courier New"/>
              </a:rPr>
              <a:t>…</a:t>
            </a:r>
            <a:endParaRPr/>
          </a:p>
        </p:txBody>
      </p:sp>
      <p:cxnSp>
        <p:nvCxnSpPr>
          <p:cNvPr id="616" name="Google Shape;616;p61"/>
          <p:cNvCxnSpPr/>
          <p:nvPr/>
        </p:nvCxnSpPr>
        <p:spPr>
          <a:xfrm>
            <a:off x="395727" y="1804020"/>
            <a:ext cx="2620255" cy="0"/>
          </a:xfrm>
          <a:prstGeom prst="straightConnector1">
            <a:avLst/>
          </a:prstGeom>
          <a:noFill/>
          <a:ln cap="flat" cmpd="sng" w="28575">
            <a:solidFill>
              <a:srgbClr val="FF0000"/>
            </a:solidFill>
            <a:prstDash val="solid"/>
            <a:round/>
            <a:headEnd len="sm" w="sm" type="none"/>
            <a:tailEnd len="sm" w="sm" type="none"/>
          </a:ln>
        </p:spPr>
      </p:cxnSp>
      <p:cxnSp>
        <p:nvCxnSpPr>
          <p:cNvPr id="617" name="Google Shape;617;p61"/>
          <p:cNvCxnSpPr/>
          <p:nvPr/>
        </p:nvCxnSpPr>
        <p:spPr>
          <a:xfrm>
            <a:off x="6101332" y="1804020"/>
            <a:ext cx="2620255" cy="0"/>
          </a:xfrm>
          <a:prstGeom prst="straightConnector1">
            <a:avLst/>
          </a:prstGeom>
          <a:noFill/>
          <a:ln cap="flat" cmpd="sng" w="28575">
            <a:solidFill>
              <a:srgbClr val="00B050"/>
            </a:solidFill>
            <a:prstDash val="solid"/>
            <a:round/>
            <a:headEnd len="sm" w="sm" type="none"/>
            <a:tailEnd len="sm" w="sm" type="none"/>
          </a:ln>
        </p:spPr>
      </p:cxnSp>
      <p:sp>
        <p:nvSpPr>
          <p:cNvPr id="618" name="Google Shape;618;p61"/>
          <p:cNvSpPr txBox="1"/>
          <p:nvPr/>
        </p:nvSpPr>
        <p:spPr>
          <a:xfrm>
            <a:off x="6164715" y="1516199"/>
            <a:ext cx="2489626" cy="2923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300" u="none" cap="none" strike="noStrike">
                <a:solidFill>
                  <a:schemeClr val="accent1"/>
                </a:solidFill>
                <a:latin typeface="Arial"/>
                <a:ea typeface="Arial"/>
                <a:cs typeface="Arial"/>
                <a:sym typeface="Arial"/>
              </a:rPr>
              <a:t>LLM-based Methods</a:t>
            </a:r>
            <a:endParaRPr/>
          </a:p>
        </p:txBody>
      </p:sp>
      <p:sp>
        <p:nvSpPr>
          <p:cNvPr id="619" name="Google Shape;619;p61"/>
          <p:cNvSpPr txBox="1"/>
          <p:nvPr/>
        </p:nvSpPr>
        <p:spPr>
          <a:xfrm>
            <a:off x="461041" y="1519315"/>
            <a:ext cx="2489626" cy="2923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300" u="none" cap="none" strike="noStrike">
                <a:solidFill>
                  <a:schemeClr val="accent1"/>
                </a:solidFill>
                <a:latin typeface="Arial"/>
                <a:ea typeface="Arial"/>
                <a:cs typeface="Arial"/>
                <a:sym typeface="Arial"/>
              </a:rPr>
              <a:t>Traditional Methods</a:t>
            </a:r>
            <a:endParaRPr/>
          </a:p>
        </p:txBody>
      </p:sp>
      <p:sp>
        <p:nvSpPr>
          <p:cNvPr id="620" name="Google Shape;620;p61"/>
          <p:cNvSpPr txBox="1"/>
          <p:nvPr/>
        </p:nvSpPr>
        <p:spPr>
          <a:xfrm>
            <a:off x="395727" y="2864048"/>
            <a:ext cx="8417860" cy="186204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However, inefficient feature space explorations based on validation scores can lead to outputs getting stuck in local optima.</a:t>
            </a:r>
            <a:endParaRPr/>
          </a:p>
          <a:p>
            <a:pPr indent="-234950" lvl="0" marL="28575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Arial"/>
              <a:buChar char="•"/>
            </a:pPr>
            <a:r>
              <a:rPr b="1" i="0" lang="en" sz="1400" u="none" cap="none" strike="noStrike">
                <a:solidFill>
                  <a:schemeClr val="dk1"/>
                </a:solidFill>
                <a:latin typeface="Arial"/>
                <a:ea typeface="Arial"/>
                <a:cs typeface="Arial"/>
                <a:sym typeface="Arial"/>
              </a:rPr>
              <a:t>Question:</a:t>
            </a:r>
            <a:r>
              <a:rPr b="0" i="0" lang="en" sz="1400" u="none" cap="none" strike="noStrike">
                <a:solidFill>
                  <a:srgbClr val="000000"/>
                </a:solidFill>
                <a:latin typeface="Arial"/>
                <a:ea typeface="Arial"/>
                <a:cs typeface="Arial"/>
                <a:sym typeface="Arial"/>
              </a:rPr>
              <a:t> Can we efficiently steer LLM outputs toward global optima while leveraging its prior knowledge?</a:t>
            </a:r>
            <a:endParaRPr/>
          </a:p>
          <a:p>
            <a:pPr indent="-234950" lvl="0" marL="28575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Noto Sans Symbols"/>
              <a:buChar char="✔"/>
            </a:pPr>
            <a:r>
              <a:rPr b="0" i="0" lang="en" sz="1400" u="none" cap="none" strike="noStrike">
                <a:solidFill>
                  <a:srgbClr val="0A0A0A"/>
                </a:solidFill>
                <a:latin typeface="Arial"/>
                <a:ea typeface="Arial"/>
                <a:cs typeface="Arial"/>
                <a:sym typeface="Arial"/>
              </a:rPr>
              <a:t>We introduce </a:t>
            </a:r>
            <a:r>
              <a:rPr b="1" i="0" lang="en" sz="1400" u="none" cap="none" strike="noStrike">
                <a:solidFill>
                  <a:schemeClr val="dk1"/>
                </a:solidFill>
                <a:latin typeface="Arial"/>
                <a:ea typeface="Arial"/>
                <a:cs typeface="Arial"/>
                <a:sym typeface="Arial"/>
              </a:rPr>
              <a:t>LLM-FE</a:t>
            </a:r>
            <a:r>
              <a:rPr b="0" i="0" lang="en" sz="1400" u="none" cap="none" strike="noStrike">
                <a:solidFill>
                  <a:srgbClr val="0A0A0A"/>
                </a:solidFill>
                <a:latin typeface="Arial"/>
                <a:ea typeface="Arial"/>
                <a:cs typeface="Arial"/>
                <a:sym typeface="Arial"/>
              </a:rPr>
              <a:t>, an </a:t>
            </a:r>
            <a:r>
              <a:rPr b="1" i="0" lang="en" sz="1400" u="none" cap="none" strike="noStrike">
                <a:solidFill>
                  <a:schemeClr val="dk1"/>
                </a:solidFill>
                <a:latin typeface="Arial"/>
                <a:ea typeface="Arial"/>
                <a:cs typeface="Arial"/>
                <a:sym typeface="Arial"/>
              </a:rPr>
              <a:t>iterative</a:t>
            </a:r>
            <a:r>
              <a:rPr b="0" i="0" lang="en" sz="1400" u="none" cap="none" strike="noStrike">
                <a:solidFill>
                  <a:srgbClr val="0A0A0A"/>
                </a:solidFill>
                <a:latin typeface="Arial"/>
                <a:ea typeface="Arial"/>
                <a:cs typeface="Arial"/>
                <a:sym typeface="Arial"/>
              </a:rPr>
              <a:t> feature transformation process of </a:t>
            </a:r>
            <a:r>
              <a:rPr b="1" i="0" lang="en" sz="1400" u="none" cap="none" strike="noStrike">
                <a:solidFill>
                  <a:schemeClr val="dk1"/>
                </a:solidFill>
                <a:latin typeface="Arial"/>
                <a:ea typeface="Arial"/>
                <a:cs typeface="Arial"/>
                <a:sym typeface="Arial"/>
              </a:rPr>
              <a:t>feature space hypothesis generation and evaluation</a:t>
            </a:r>
            <a:r>
              <a:rPr b="0" i="0" lang="en" sz="1400" u="none" cap="none" strike="noStrike">
                <a:solidFill>
                  <a:srgbClr val="0A0A0A"/>
                </a:solidFill>
                <a:latin typeface="Arial"/>
                <a:ea typeface="Arial"/>
                <a:cs typeface="Arial"/>
                <a:sym typeface="Arial"/>
              </a:rPr>
              <a:t>, using the </a:t>
            </a:r>
            <a:r>
              <a:rPr b="1" i="0" lang="en" sz="1400" u="none" cap="none" strike="noStrike">
                <a:solidFill>
                  <a:schemeClr val="dk1"/>
                </a:solidFill>
                <a:latin typeface="Arial"/>
                <a:ea typeface="Arial"/>
                <a:cs typeface="Arial"/>
                <a:sym typeface="Arial"/>
              </a:rPr>
              <a:t>prediction model performance as a reward</a:t>
            </a:r>
            <a:r>
              <a:rPr b="0" i="0" lang="en" sz="1400" u="none" cap="none" strike="noStrike">
                <a:solidFill>
                  <a:schemeClr val="dk1"/>
                </a:solidFill>
                <a:latin typeface="Arial"/>
                <a:ea typeface="Arial"/>
                <a:cs typeface="Arial"/>
                <a:sym typeface="Arial"/>
              </a:rPr>
              <a:t> </a:t>
            </a:r>
            <a:r>
              <a:rPr b="0" i="0" lang="en" sz="1400" u="none" cap="none" strike="noStrike">
                <a:solidFill>
                  <a:srgbClr val="0A0A0A"/>
                </a:solidFill>
                <a:latin typeface="Arial"/>
                <a:ea typeface="Arial"/>
                <a:cs typeface="Arial"/>
                <a:sym typeface="Arial"/>
              </a:rPr>
              <a:t>to enhance feature generations in subsequent iterations.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627" name="Google Shape;627;p62"/>
          <p:cNvSpPr txBox="1"/>
          <p:nvPr/>
        </p:nvSpPr>
        <p:spPr>
          <a:xfrm>
            <a:off x="149314" y="91680"/>
            <a:ext cx="8706504"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LLM-FE: Automated Feature Engineering with LLMs</a:t>
            </a:r>
            <a:endParaRPr/>
          </a:p>
        </p:txBody>
      </p:sp>
      <p:sp>
        <p:nvSpPr>
          <p:cNvPr id="628" name="Google Shape;628;p62"/>
          <p:cNvSpPr/>
          <p:nvPr/>
        </p:nvSpPr>
        <p:spPr>
          <a:xfrm>
            <a:off x="978717" y="4756354"/>
            <a:ext cx="7198062" cy="295466"/>
          </a:xfrm>
          <a:prstGeom prst="roundRect">
            <a:avLst>
              <a:gd fmla="val 16667" name="adj"/>
            </a:avLst>
          </a:prstGeom>
          <a:solidFill>
            <a:srgbClr val="D4E8E8"/>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861F41"/>
                </a:solidFill>
                <a:latin typeface="Times New Roman"/>
                <a:ea typeface="Times New Roman"/>
                <a:cs typeface="Times New Roman"/>
                <a:sym typeface="Times New Roman"/>
              </a:rPr>
              <a:t>N. Abhyankar et. al, "LLM-FE: Automated Feature Engr. for Tabular Data with LLMs as Optimizers", Arxiv 2025.</a:t>
            </a:r>
            <a:endParaRPr b="1" i="0" sz="1100" u="none" cap="none" strike="noStrike">
              <a:solidFill>
                <a:schemeClr val="lt1"/>
              </a:solidFill>
              <a:latin typeface="Times New Roman"/>
              <a:ea typeface="Times New Roman"/>
              <a:cs typeface="Times New Roman"/>
              <a:sym typeface="Times New Roman"/>
            </a:endParaRPr>
          </a:p>
        </p:txBody>
      </p:sp>
      <p:pic>
        <p:nvPicPr>
          <p:cNvPr id="629" name="Google Shape;629;p62"/>
          <p:cNvPicPr preferRelativeResize="0"/>
          <p:nvPr/>
        </p:nvPicPr>
        <p:blipFill rotWithShape="1">
          <a:blip r:embed="rId3">
            <a:alphaModFix/>
          </a:blip>
          <a:srcRect b="0" l="0" r="0" t="0"/>
          <a:stretch/>
        </p:blipFill>
        <p:spPr>
          <a:xfrm>
            <a:off x="648928" y="548503"/>
            <a:ext cx="7707277" cy="41366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3"/>
          <p:cNvSpPr txBox="1"/>
          <p:nvPr>
            <p:ph idx="12" type="sldNum"/>
          </p:nvPr>
        </p:nvSpPr>
        <p:spPr>
          <a:xfrm>
            <a:off x="6307369" y="2737846"/>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636" name="Google Shape;636;p63"/>
          <p:cNvSpPr txBox="1"/>
          <p:nvPr/>
        </p:nvSpPr>
        <p:spPr>
          <a:xfrm>
            <a:off x="207421" y="126911"/>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LLM-FE | Model Fitting and Evaluation</a:t>
            </a:r>
            <a:endParaRPr/>
          </a:p>
        </p:txBody>
      </p:sp>
      <p:graphicFrame>
        <p:nvGraphicFramePr>
          <p:cNvPr id="637" name="Google Shape;637;p63"/>
          <p:cNvGraphicFramePr/>
          <p:nvPr/>
        </p:nvGraphicFramePr>
        <p:xfrm>
          <a:off x="6395861" y="585757"/>
          <a:ext cx="3000000" cy="3000000"/>
        </p:xfrm>
        <a:graphic>
          <a:graphicData uri="http://schemas.openxmlformats.org/drawingml/2006/table">
            <a:tbl>
              <a:tblPr bandRow="1" firstRow="1">
                <a:noFill/>
                <a:tableStyleId>{2992F950-1614-4F19-A1BA-BB6A39DBCEA6}</a:tableStyleId>
              </a:tblPr>
              <a:tblGrid>
                <a:gridCol w="208275"/>
                <a:gridCol w="594350"/>
                <a:gridCol w="533400"/>
                <a:gridCol w="373375"/>
                <a:gridCol w="384050"/>
              </a:tblGrid>
              <a:tr h="213350">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t>glucose</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t>insulin</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t>age</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t>bmi</a:t>
                      </a:r>
                      <a:endParaRPr/>
                    </a:p>
                  </a:txBody>
                  <a:tcPr marT="45725" marB="45725" marR="91450" marL="91450"/>
                </a:tc>
              </a:tr>
              <a:tr h="213350">
                <a:tc>
                  <a:txBody>
                    <a:bodyPr/>
                    <a:lstStyle/>
                    <a:p>
                      <a:pPr indent="0" lvl="0" marL="0" marR="0" rtl="0" algn="l">
                        <a:lnSpc>
                          <a:spcPct val="100000"/>
                        </a:lnSpc>
                        <a:spcBef>
                          <a:spcPts val="0"/>
                        </a:spcBef>
                        <a:spcAft>
                          <a:spcPts val="0"/>
                        </a:spcAft>
                        <a:buNone/>
                      </a:pPr>
                      <a:r>
                        <a:rPr lang="en" sz="800" u="none" cap="none" strike="noStrike">
                          <a:solidFill>
                            <a:srgbClr val="151515"/>
                          </a:solidFill>
                        </a:rPr>
                        <a:t>1</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89</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94</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29</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33.2</a:t>
                      </a:r>
                      <a:endParaRPr/>
                    </a:p>
                  </a:txBody>
                  <a:tcPr marT="45725" marB="45725" marR="91450" marL="91450"/>
                </a:tc>
              </a:tr>
              <a:tr h="213350">
                <a:tc>
                  <a:txBody>
                    <a:bodyPr/>
                    <a:lstStyle/>
                    <a:p>
                      <a:pPr indent="0" lvl="0" marL="0" marR="0" rtl="0" algn="l">
                        <a:lnSpc>
                          <a:spcPct val="100000"/>
                        </a:lnSpc>
                        <a:spcBef>
                          <a:spcPts val="0"/>
                        </a:spcBef>
                        <a:spcAft>
                          <a:spcPts val="0"/>
                        </a:spcAft>
                        <a:buNone/>
                      </a:pPr>
                      <a:r>
                        <a:rPr lang="en" sz="800" u="none" cap="none" strike="noStrike">
                          <a:solidFill>
                            <a:srgbClr val="151515"/>
                          </a:solidFill>
                        </a:rPr>
                        <a:t>…</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a:t>
                      </a:r>
                      <a:endParaRPr/>
                    </a:p>
                  </a:txBody>
                  <a:tcPr marT="45725" marB="45725" marR="91450" marL="91450"/>
                </a:tc>
              </a:tr>
              <a:tr h="213350">
                <a:tc>
                  <a:txBody>
                    <a:bodyPr/>
                    <a:lstStyle/>
                    <a:p>
                      <a:pPr indent="0" lvl="0" marL="0" marR="0" rtl="0" algn="l">
                        <a:lnSpc>
                          <a:spcPct val="100000"/>
                        </a:lnSpc>
                        <a:spcBef>
                          <a:spcPts val="0"/>
                        </a:spcBef>
                        <a:spcAft>
                          <a:spcPts val="0"/>
                        </a:spcAft>
                        <a:buNone/>
                      </a:pPr>
                      <a:r>
                        <a:rPr lang="en" sz="800" u="none" cap="none" strike="noStrike">
                          <a:solidFill>
                            <a:srgbClr val="151515"/>
                          </a:solidFill>
                        </a:rPr>
                        <a:t>m</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148</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0</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23</a:t>
                      </a:r>
                      <a:endParaRPr/>
                    </a:p>
                  </a:txBody>
                  <a:tcPr marT="45725" marB="45725" marR="91450" marL="91450"/>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26.9</a:t>
                      </a:r>
                      <a:endParaRPr/>
                    </a:p>
                  </a:txBody>
                  <a:tcPr marT="45725" marB="45725" marR="91450" marL="91450"/>
                </a:tc>
              </a:tr>
            </a:tbl>
          </a:graphicData>
        </a:graphic>
      </p:graphicFrame>
      <p:pic>
        <p:nvPicPr>
          <p:cNvPr id="638" name="Google Shape;638;p63"/>
          <p:cNvPicPr preferRelativeResize="0"/>
          <p:nvPr/>
        </p:nvPicPr>
        <p:blipFill rotWithShape="1">
          <a:blip r:embed="rId3">
            <a:alphaModFix/>
          </a:blip>
          <a:srcRect b="0" l="0" r="0" t="0"/>
          <a:stretch/>
        </p:blipFill>
        <p:spPr>
          <a:xfrm>
            <a:off x="6395861" y="1715555"/>
            <a:ext cx="409946" cy="409946"/>
          </a:xfrm>
          <a:prstGeom prst="rect">
            <a:avLst/>
          </a:prstGeom>
          <a:noFill/>
          <a:ln>
            <a:noFill/>
          </a:ln>
        </p:spPr>
      </p:pic>
      <p:pic>
        <p:nvPicPr>
          <p:cNvPr id="639" name="Google Shape;639;p63"/>
          <p:cNvPicPr preferRelativeResize="0"/>
          <p:nvPr/>
        </p:nvPicPr>
        <p:blipFill rotWithShape="1">
          <a:blip r:embed="rId4">
            <a:alphaModFix/>
          </a:blip>
          <a:srcRect b="0" l="0" r="0" t="0"/>
          <a:stretch/>
        </p:blipFill>
        <p:spPr>
          <a:xfrm>
            <a:off x="6875921" y="1715555"/>
            <a:ext cx="409946" cy="409946"/>
          </a:xfrm>
          <a:prstGeom prst="rect">
            <a:avLst/>
          </a:prstGeom>
          <a:noFill/>
          <a:ln>
            <a:noFill/>
          </a:ln>
        </p:spPr>
      </p:pic>
      <p:pic>
        <p:nvPicPr>
          <p:cNvPr id="640" name="Google Shape;640;p63"/>
          <p:cNvPicPr preferRelativeResize="0"/>
          <p:nvPr/>
        </p:nvPicPr>
        <p:blipFill rotWithShape="1">
          <a:blip r:embed="rId5">
            <a:alphaModFix/>
          </a:blip>
          <a:srcRect b="0" l="0" r="0" t="0"/>
          <a:stretch/>
        </p:blipFill>
        <p:spPr>
          <a:xfrm>
            <a:off x="8079383" y="1715591"/>
            <a:ext cx="409946" cy="409910"/>
          </a:xfrm>
          <a:prstGeom prst="rect">
            <a:avLst/>
          </a:prstGeom>
          <a:noFill/>
          <a:ln>
            <a:noFill/>
          </a:ln>
        </p:spPr>
      </p:pic>
      <p:pic>
        <p:nvPicPr>
          <p:cNvPr id="641" name="Google Shape;641;p63"/>
          <p:cNvPicPr preferRelativeResize="0"/>
          <p:nvPr/>
        </p:nvPicPr>
        <p:blipFill rotWithShape="1">
          <a:blip r:embed="rId6">
            <a:alphaModFix/>
          </a:blip>
          <a:srcRect b="0" l="0" r="0" t="0"/>
          <a:stretch/>
        </p:blipFill>
        <p:spPr>
          <a:xfrm>
            <a:off x="7341530" y="1715591"/>
            <a:ext cx="409946" cy="409910"/>
          </a:xfrm>
          <a:prstGeom prst="rect">
            <a:avLst/>
          </a:prstGeom>
          <a:noFill/>
          <a:ln>
            <a:noFill/>
          </a:ln>
        </p:spPr>
      </p:pic>
      <p:sp>
        <p:nvSpPr>
          <p:cNvPr id="642" name="Google Shape;642;p63"/>
          <p:cNvSpPr txBox="1"/>
          <p:nvPr/>
        </p:nvSpPr>
        <p:spPr>
          <a:xfrm>
            <a:off x="7751476" y="1766639"/>
            <a:ext cx="30398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a:t>
            </a:r>
            <a:endParaRPr/>
          </a:p>
        </p:txBody>
      </p:sp>
      <p:cxnSp>
        <p:nvCxnSpPr>
          <p:cNvPr id="643" name="Google Shape;643;p63"/>
          <p:cNvCxnSpPr/>
          <p:nvPr/>
        </p:nvCxnSpPr>
        <p:spPr>
          <a:xfrm>
            <a:off x="7442595" y="1424207"/>
            <a:ext cx="2589" cy="308733"/>
          </a:xfrm>
          <a:prstGeom prst="straightConnector1">
            <a:avLst/>
          </a:prstGeom>
          <a:noFill/>
          <a:ln cap="flat" cmpd="sng" w="28575">
            <a:solidFill>
              <a:srgbClr val="0A0A0A"/>
            </a:solidFill>
            <a:prstDash val="solid"/>
            <a:round/>
            <a:headEnd len="sm" w="sm" type="none"/>
            <a:tailEnd len="med" w="med" type="triangle"/>
          </a:ln>
          <a:effectLst>
            <a:outerShdw blurRad="40000" rotWithShape="0" dir="5400000" dist="20000">
              <a:srgbClr val="000000">
                <a:alpha val="37647"/>
              </a:srgbClr>
            </a:outerShdw>
          </a:effectLst>
        </p:spPr>
      </p:cxnSp>
      <p:graphicFrame>
        <p:nvGraphicFramePr>
          <p:cNvPr id="644" name="Google Shape;644;p63"/>
          <p:cNvGraphicFramePr/>
          <p:nvPr/>
        </p:nvGraphicFramePr>
        <p:xfrm>
          <a:off x="6115641" y="2323901"/>
          <a:ext cx="3000000" cy="3000000"/>
        </p:xfrm>
        <a:graphic>
          <a:graphicData uri="http://schemas.openxmlformats.org/drawingml/2006/table">
            <a:tbl>
              <a:tblPr bandRow="1" firstRow="1">
                <a:noFill/>
                <a:tableStyleId>{2992F950-1614-4F19-A1BA-BB6A39DBCEA6}</a:tableStyleId>
              </a:tblPr>
              <a:tblGrid>
                <a:gridCol w="294350"/>
                <a:gridCol w="459125"/>
                <a:gridCol w="529800"/>
                <a:gridCol w="871250"/>
                <a:gridCol w="588675"/>
              </a:tblGrid>
              <a:tr h="213350">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2F4"/>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2F4"/>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2F4"/>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2F4"/>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2F4"/>
                    </a:solidFill>
                  </a:tcPr>
                </a:tc>
              </a:tr>
              <a:tr h="213350">
                <a:tc>
                  <a:txBody>
                    <a:bodyPr/>
                    <a:lstStyle/>
                    <a:p>
                      <a:pPr indent="0" lvl="0" marL="0" marR="0" rtl="0" algn="l">
                        <a:lnSpc>
                          <a:spcPct val="100000"/>
                        </a:lnSpc>
                        <a:spcBef>
                          <a:spcPts val="0"/>
                        </a:spcBef>
                        <a:spcAft>
                          <a:spcPts val="0"/>
                        </a:spcAft>
                        <a:buNone/>
                      </a:pPr>
                      <a:r>
                        <a:rPr lang="en" sz="800" u="none" cap="none" strike="noStrike"/>
                        <a:t>1</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29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33.2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20.66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11.0</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13350">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13350">
                <a:tc>
                  <a:txBody>
                    <a:bodyPr/>
                    <a:lstStyle/>
                    <a:p>
                      <a:pPr indent="0" lvl="0" marL="0" marR="0" rtl="0" algn="l">
                        <a:lnSpc>
                          <a:spcPct val="100000"/>
                        </a:lnSpc>
                        <a:spcBef>
                          <a:spcPts val="0"/>
                        </a:spcBef>
                        <a:spcAft>
                          <a:spcPts val="0"/>
                        </a:spcAft>
                        <a:buNone/>
                      </a:pPr>
                      <a:r>
                        <a:rPr lang="en" sz="800" u="none" cap="none" strike="noStrike"/>
                        <a:t>m</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23</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26.9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645" name="Google Shape;645;p63"/>
          <p:cNvPicPr preferRelativeResize="0"/>
          <p:nvPr/>
        </p:nvPicPr>
        <p:blipFill rotWithShape="1">
          <a:blip r:embed="rId7">
            <a:alphaModFix/>
          </a:blip>
          <a:srcRect b="0" l="0" r="0" t="0"/>
          <a:stretch/>
        </p:blipFill>
        <p:spPr>
          <a:xfrm>
            <a:off x="8767473" y="3126309"/>
            <a:ext cx="274320" cy="274320"/>
          </a:xfrm>
          <a:prstGeom prst="rect">
            <a:avLst/>
          </a:prstGeom>
          <a:noFill/>
          <a:ln>
            <a:noFill/>
          </a:ln>
        </p:spPr>
      </p:pic>
      <p:graphicFrame>
        <p:nvGraphicFramePr>
          <p:cNvPr id="646" name="Google Shape;646;p63"/>
          <p:cNvGraphicFramePr/>
          <p:nvPr/>
        </p:nvGraphicFramePr>
        <p:xfrm>
          <a:off x="6063671" y="2404911"/>
          <a:ext cx="3000000" cy="3000000"/>
        </p:xfrm>
        <a:graphic>
          <a:graphicData uri="http://schemas.openxmlformats.org/drawingml/2006/table">
            <a:tbl>
              <a:tblPr bandRow="1" firstRow="1">
                <a:noFill/>
                <a:tableStyleId>{2992F950-1614-4F19-A1BA-BB6A39DBCEA6}</a:tableStyleId>
              </a:tblPr>
              <a:tblGrid>
                <a:gridCol w="294350"/>
                <a:gridCol w="459125"/>
                <a:gridCol w="529800"/>
                <a:gridCol w="871250"/>
                <a:gridCol w="588675"/>
              </a:tblGrid>
              <a:tr h="213350">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5BCEC"/>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5BCEC"/>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5BCEC"/>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5BCEC"/>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5BCEC"/>
                    </a:solidFill>
                  </a:tcPr>
                </a:tc>
              </a:tr>
              <a:tr h="213350">
                <a:tc>
                  <a:txBody>
                    <a:bodyPr/>
                    <a:lstStyle/>
                    <a:p>
                      <a:pPr indent="0" lvl="0" marL="0" marR="0" rtl="0" algn="l">
                        <a:lnSpc>
                          <a:spcPct val="100000"/>
                        </a:lnSpc>
                        <a:spcBef>
                          <a:spcPts val="0"/>
                        </a:spcBef>
                        <a:spcAft>
                          <a:spcPts val="0"/>
                        </a:spcAft>
                        <a:buNone/>
                      </a:pPr>
                      <a:r>
                        <a:rPr lang="en" sz="800" u="none" cap="none" strike="noStrike"/>
                        <a:t>1</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29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33.2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20.66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11.0</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13350">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13350">
                <a:tc>
                  <a:txBody>
                    <a:bodyPr/>
                    <a:lstStyle/>
                    <a:p>
                      <a:pPr indent="0" lvl="0" marL="0" marR="0" rtl="0" algn="l">
                        <a:lnSpc>
                          <a:spcPct val="100000"/>
                        </a:lnSpc>
                        <a:spcBef>
                          <a:spcPts val="0"/>
                        </a:spcBef>
                        <a:spcAft>
                          <a:spcPts val="0"/>
                        </a:spcAft>
                        <a:buNone/>
                      </a:pPr>
                      <a:r>
                        <a:rPr lang="en" sz="800" u="none" cap="none" strike="noStrike"/>
                        <a:t>m</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23</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26.9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647" name="Google Shape;647;p63"/>
          <p:cNvPicPr preferRelativeResize="0"/>
          <p:nvPr/>
        </p:nvPicPr>
        <p:blipFill rotWithShape="1">
          <a:blip r:embed="rId4">
            <a:alphaModFix/>
          </a:blip>
          <a:srcRect b="0" l="0" r="0" t="0"/>
          <a:stretch/>
        </p:blipFill>
        <p:spPr>
          <a:xfrm>
            <a:off x="8700390" y="3203802"/>
            <a:ext cx="274320" cy="274320"/>
          </a:xfrm>
          <a:prstGeom prst="rect">
            <a:avLst/>
          </a:prstGeom>
          <a:noFill/>
          <a:ln>
            <a:noFill/>
          </a:ln>
        </p:spPr>
      </p:pic>
      <p:graphicFrame>
        <p:nvGraphicFramePr>
          <p:cNvPr id="648" name="Google Shape;648;p63"/>
          <p:cNvGraphicFramePr/>
          <p:nvPr/>
        </p:nvGraphicFramePr>
        <p:xfrm>
          <a:off x="6001866" y="2492029"/>
          <a:ext cx="3000000" cy="3000000"/>
        </p:xfrm>
        <a:graphic>
          <a:graphicData uri="http://schemas.openxmlformats.org/drawingml/2006/table">
            <a:tbl>
              <a:tblPr bandRow="1" firstRow="1">
                <a:noFill/>
                <a:tableStyleId>{2992F950-1614-4F19-A1BA-BB6A39DBCEA6}</a:tableStyleId>
              </a:tblPr>
              <a:tblGrid>
                <a:gridCol w="294350"/>
                <a:gridCol w="459125"/>
                <a:gridCol w="529800"/>
                <a:gridCol w="871250"/>
                <a:gridCol w="588675"/>
              </a:tblGrid>
              <a:tr h="213350">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75A5C"/>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75A5C"/>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75A5C"/>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75A5C"/>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75A5C"/>
                    </a:solidFill>
                  </a:tcPr>
                </a:tc>
              </a:tr>
              <a:tr h="213350">
                <a:tc>
                  <a:txBody>
                    <a:bodyPr/>
                    <a:lstStyle/>
                    <a:p>
                      <a:pPr indent="0" lvl="0" marL="0" marR="0" rtl="0" algn="l">
                        <a:lnSpc>
                          <a:spcPct val="100000"/>
                        </a:lnSpc>
                        <a:spcBef>
                          <a:spcPts val="0"/>
                        </a:spcBef>
                        <a:spcAft>
                          <a:spcPts val="0"/>
                        </a:spcAft>
                        <a:buNone/>
                      </a:pPr>
                      <a:r>
                        <a:rPr lang="en" sz="800" u="none" cap="none" strike="noStrike"/>
                        <a:t>1</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29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33.2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20.66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11.0</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13350">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t>…</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13350">
                <a:tc>
                  <a:txBody>
                    <a:bodyPr/>
                    <a:lstStyle/>
                    <a:p>
                      <a:pPr indent="0" lvl="0" marL="0" marR="0" rtl="0" algn="l">
                        <a:lnSpc>
                          <a:spcPct val="100000"/>
                        </a:lnSpc>
                        <a:spcBef>
                          <a:spcPts val="0"/>
                        </a:spcBef>
                        <a:spcAft>
                          <a:spcPts val="0"/>
                        </a:spcAft>
                        <a:buNone/>
                      </a:pPr>
                      <a:r>
                        <a:rPr lang="en" sz="800" u="none" cap="none" strike="noStrike"/>
                        <a:t>M</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23</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u="none" cap="none" strike="noStrike"/>
                        <a:t>26.9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649" name="Google Shape;649;p63"/>
          <p:cNvPicPr preferRelativeResize="0"/>
          <p:nvPr/>
        </p:nvPicPr>
        <p:blipFill rotWithShape="1">
          <a:blip r:embed="rId8">
            <a:alphaModFix/>
          </a:blip>
          <a:srcRect b="0" l="0" r="0" t="0"/>
          <a:stretch/>
        </p:blipFill>
        <p:spPr>
          <a:xfrm>
            <a:off x="8630920" y="3286485"/>
            <a:ext cx="274320" cy="274320"/>
          </a:xfrm>
          <a:prstGeom prst="rect">
            <a:avLst/>
          </a:prstGeom>
          <a:noFill/>
          <a:ln>
            <a:noFill/>
          </a:ln>
        </p:spPr>
      </p:pic>
      <p:graphicFrame>
        <p:nvGraphicFramePr>
          <p:cNvPr id="650" name="Google Shape;650;p63"/>
          <p:cNvGraphicFramePr/>
          <p:nvPr/>
        </p:nvGraphicFramePr>
        <p:xfrm>
          <a:off x="5940061" y="2576907"/>
          <a:ext cx="3000000" cy="3000000"/>
        </p:xfrm>
        <a:graphic>
          <a:graphicData uri="http://schemas.openxmlformats.org/drawingml/2006/table">
            <a:tbl>
              <a:tblPr bandRow="1" firstRow="1">
                <a:noFill/>
                <a:tableStyleId>{2992F950-1614-4F19-A1BA-BB6A39DBCEA6}</a:tableStyleId>
              </a:tblPr>
              <a:tblGrid>
                <a:gridCol w="208275"/>
                <a:gridCol w="588875"/>
                <a:gridCol w="371350"/>
                <a:gridCol w="383025"/>
                <a:gridCol w="689750"/>
                <a:gridCol w="501225"/>
              </a:tblGrid>
              <a:tr h="335275">
                <a:tc>
                  <a:txBody>
                    <a:bodyPr/>
                    <a:lstStyle/>
                    <a:p>
                      <a:pPr indent="0" lvl="0" marL="0" marR="0" rtl="0" algn="l">
                        <a:lnSpc>
                          <a:spcPct val="100000"/>
                        </a:lnSpc>
                        <a:spcBef>
                          <a:spcPts val="0"/>
                        </a:spcBef>
                        <a:spcAft>
                          <a:spcPts val="0"/>
                        </a:spcAft>
                        <a:buNone/>
                      </a:pPr>
                      <a:r>
                        <a:t/>
                      </a:r>
                      <a:endParaRPr sz="800" u="none" cap="none" strike="noStrike">
                        <a:solidFill>
                          <a:srgbClr val="151515"/>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3D3C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glucose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3D3C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age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3D3C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bmi</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3D3C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insulin_</a:t>
                      </a:r>
                      <a:br>
                        <a:rPr lang="en" sz="800" u="none" cap="none" strike="noStrike">
                          <a:solidFill>
                            <a:srgbClr val="151515"/>
                          </a:solidFill>
                        </a:rPr>
                      </a:br>
                      <a:r>
                        <a:rPr lang="en" sz="800" u="none" cap="none" strike="noStrike">
                          <a:solidFill>
                            <a:srgbClr val="151515"/>
                          </a:solidFill>
                        </a:rPr>
                        <a:t>resistance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BFAE"/>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age_</a:t>
                      </a:r>
                      <a:br>
                        <a:rPr lang="en" sz="800" u="none" cap="none" strike="noStrike">
                          <a:solidFill>
                            <a:srgbClr val="151515"/>
                          </a:solidFill>
                        </a:rPr>
                      </a:br>
                      <a:r>
                        <a:rPr lang="en" sz="800" u="none" cap="none" strike="noStrike">
                          <a:solidFill>
                            <a:srgbClr val="151515"/>
                          </a:solidFill>
                        </a:rPr>
                        <a:t>bmi</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BFAE"/>
                    </a:solidFill>
                  </a:tcPr>
                </a:tc>
              </a:tr>
              <a:tr h="213350">
                <a:tc>
                  <a:txBody>
                    <a:bodyPr/>
                    <a:lstStyle/>
                    <a:p>
                      <a:pPr indent="0" lvl="0" marL="0" marR="0" rtl="0" algn="l">
                        <a:lnSpc>
                          <a:spcPct val="100000"/>
                        </a:lnSpc>
                        <a:spcBef>
                          <a:spcPts val="0"/>
                        </a:spcBef>
                        <a:spcAft>
                          <a:spcPts val="0"/>
                        </a:spcAft>
                        <a:buNone/>
                      </a:pPr>
                      <a:r>
                        <a:rPr lang="en" sz="800" u="none" cap="none" strike="noStrike">
                          <a:solidFill>
                            <a:srgbClr val="151515"/>
                          </a:solidFill>
                        </a:rPr>
                        <a:t>1</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89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29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33.2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20.66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11.0</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213350">
                <a:tc>
                  <a:txBody>
                    <a:bodyPr/>
                    <a:lstStyle/>
                    <a:p>
                      <a:pPr indent="0" lvl="0" marL="0" marR="0" rtl="0" algn="l">
                        <a:lnSpc>
                          <a:spcPct val="100000"/>
                        </a:lnSpc>
                        <a:spcBef>
                          <a:spcPts val="0"/>
                        </a:spcBef>
                        <a:spcAft>
                          <a:spcPts val="0"/>
                        </a:spcAft>
                        <a:buNone/>
                      </a:pPr>
                      <a:r>
                        <a:rPr lang="en" sz="800" u="none" cap="none" strike="noStrike">
                          <a:solidFill>
                            <a:srgbClr val="151515"/>
                          </a:solidFill>
                        </a:rPr>
                        <a:t>…</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213350">
                <a:tc>
                  <a:txBody>
                    <a:bodyPr/>
                    <a:lstStyle/>
                    <a:p>
                      <a:pPr indent="0" lvl="0" marL="0" marR="0" rtl="0" algn="l">
                        <a:lnSpc>
                          <a:spcPct val="100000"/>
                        </a:lnSpc>
                        <a:spcBef>
                          <a:spcPts val="0"/>
                        </a:spcBef>
                        <a:spcAft>
                          <a:spcPts val="0"/>
                        </a:spcAft>
                        <a:buNone/>
                      </a:pPr>
                      <a:r>
                        <a:rPr lang="en" sz="800" u="none" cap="none" strike="noStrike">
                          <a:solidFill>
                            <a:srgbClr val="151515"/>
                          </a:solidFill>
                        </a:rPr>
                        <a:t>m</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148</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23</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26.9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0.00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lang="en" sz="800" u="none" cap="none" strike="noStrike">
                          <a:solidFill>
                            <a:srgbClr val="151515"/>
                          </a:solidFill>
                        </a:rPr>
                        <a:t>45.1</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bl>
          </a:graphicData>
        </a:graphic>
      </p:graphicFrame>
      <p:pic>
        <p:nvPicPr>
          <p:cNvPr id="651" name="Google Shape;651;p63"/>
          <p:cNvPicPr preferRelativeResize="0"/>
          <p:nvPr/>
        </p:nvPicPr>
        <p:blipFill rotWithShape="1">
          <a:blip r:embed="rId5">
            <a:alphaModFix/>
          </a:blip>
          <a:srcRect b="0" l="0" r="0" t="0"/>
          <a:stretch/>
        </p:blipFill>
        <p:spPr>
          <a:xfrm>
            <a:off x="8560393" y="3432728"/>
            <a:ext cx="274320" cy="274320"/>
          </a:xfrm>
          <a:prstGeom prst="rect">
            <a:avLst/>
          </a:prstGeom>
          <a:noFill/>
          <a:ln>
            <a:noFill/>
          </a:ln>
        </p:spPr>
      </p:pic>
      <p:cxnSp>
        <p:nvCxnSpPr>
          <p:cNvPr id="652" name="Google Shape;652;p63"/>
          <p:cNvCxnSpPr/>
          <p:nvPr/>
        </p:nvCxnSpPr>
        <p:spPr>
          <a:xfrm>
            <a:off x="7436567" y="2159041"/>
            <a:ext cx="0" cy="310896"/>
          </a:xfrm>
          <a:prstGeom prst="straightConnector1">
            <a:avLst/>
          </a:prstGeom>
          <a:noFill/>
          <a:ln cap="flat" cmpd="sng" w="28575">
            <a:solidFill>
              <a:srgbClr val="0A0A0A"/>
            </a:solidFill>
            <a:prstDash val="solid"/>
            <a:round/>
            <a:headEnd len="sm" w="sm" type="none"/>
            <a:tailEnd len="med" w="med" type="triangle"/>
          </a:ln>
          <a:effectLst>
            <a:outerShdw blurRad="40000" rotWithShape="0" dir="5400000" dist="20000">
              <a:srgbClr val="000000">
                <a:alpha val="37647"/>
              </a:srgbClr>
            </a:outerShdw>
          </a:effectLst>
        </p:spPr>
      </p:cxnSp>
      <p:sp>
        <p:nvSpPr>
          <p:cNvPr id="653" name="Google Shape;653;p63"/>
          <p:cNvSpPr/>
          <p:nvPr/>
        </p:nvSpPr>
        <p:spPr>
          <a:xfrm>
            <a:off x="6314864" y="3730545"/>
            <a:ext cx="2245360" cy="869137"/>
          </a:xfrm>
          <a:prstGeom prst="roundRect">
            <a:avLst>
              <a:gd fmla="val 16667" name="adj"/>
            </a:avLst>
          </a:prstGeom>
          <a:solidFill>
            <a:schemeClr val="lt1"/>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4" name="Google Shape;654;p63"/>
          <p:cNvSpPr/>
          <p:nvPr/>
        </p:nvSpPr>
        <p:spPr>
          <a:xfrm>
            <a:off x="8035269" y="3790072"/>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5" name="Google Shape;655;p63"/>
          <p:cNvSpPr/>
          <p:nvPr/>
        </p:nvSpPr>
        <p:spPr>
          <a:xfrm>
            <a:off x="7881658" y="3990204"/>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6" name="Google Shape;656;p63"/>
          <p:cNvSpPr/>
          <p:nvPr/>
        </p:nvSpPr>
        <p:spPr>
          <a:xfrm>
            <a:off x="8219944" y="3990204"/>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7" name="Google Shape;657;p63"/>
          <p:cNvSpPr/>
          <p:nvPr/>
        </p:nvSpPr>
        <p:spPr>
          <a:xfrm>
            <a:off x="7776752" y="4208722"/>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8" name="Google Shape;658;p63"/>
          <p:cNvSpPr/>
          <p:nvPr/>
        </p:nvSpPr>
        <p:spPr>
          <a:xfrm>
            <a:off x="7994397" y="4215442"/>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59" name="Google Shape;659;p63"/>
          <p:cNvCxnSpPr>
            <a:stCxn id="654" idx="3"/>
            <a:endCxn id="655" idx="0"/>
          </p:cNvCxnSpPr>
          <p:nvPr/>
        </p:nvCxnSpPr>
        <p:spPr>
          <a:xfrm flipH="1">
            <a:off x="7927460" y="3868121"/>
            <a:ext cx="121200" cy="122100"/>
          </a:xfrm>
          <a:prstGeom prst="straightConnector1">
            <a:avLst/>
          </a:prstGeom>
          <a:noFill/>
          <a:ln cap="flat" cmpd="sng" w="9525">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60" name="Google Shape;660;p63"/>
          <p:cNvCxnSpPr>
            <a:stCxn id="655" idx="3"/>
            <a:endCxn id="657" idx="0"/>
          </p:cNvCxnSpPr>
          <p:nvPr/>
        </p:nvCxnSpPr>
        <p:spPr>
          <a:xfrm flipH="1">
            <a:off x="7822449" y="4068253"/>
            <a:ext cx="72600" cy="140400"/>
          </a:xfrm>
          <a:prstGeom prst="straightConnector1">
            <a:avLst/>
          </a:prstGeom>
          <a:noFill/>
          <a:ln cap="flat" cmpd="sng" w="9525">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61" name="Google Shape;661;p63"/>
          <p:cNvCxnSpPr>
            <a:stCxn id="655" idx="5"/>
            <a:endCxn id="658" idx="0"/>
          </p:cNvCxnSpPr>
          <p:nvPr/>
        </p:nvCxnSpPr>
        <p:spPr>
          <a:xfrm>
            <a:off x="7959707" y="4068253"/>
            <a:ext cx="80400" cy="147300"/>
          </a:xfrm>
          <a:prstGeom prst="straightConnector1">
            <a:avLst/>
          </a:prstGeom>
          <a:noFill/>
          <a:ln cap="flat" cmpd="sng" w="9525">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62" name="Google Shape;662;p63"/>
          <p:cNvCxnSpPr>
            <a:stCxn id="654" idx="5"/>
            <a:endCxn id="656" idx="0"/>
          </p:cNvCxnSpPr>
          <p:nvPr/>
        </p:nvCxnSpPr>
        <p:spPr>
          <a:xfrm>
            <a:off x="8113318" y="3868121"/>
            <a:ext cx="152400" cy="122100"/>
          </a:xfrm>
          <a:prstGeom prst="straightConnector1">
            <a:avLst/>
          </a:prstGeom>
          <a:noFill/>
          <a:ln cap="flat" cmpd="sng" w="9525">
            <a:solidFill>
              <a:srgbClr val="0A0A0A"/>
            </a:solidFill>
            <a:prstDash val="solid"/>
            <a:round/>
            <a:headEnd len="sm" w="sm" type="none"/>
            <a:tailEnd len="sm" w="sm" type="none"/>
          </a:ln>
          <a:effectLst>
            <a:outerShdw blurRad="40000" rotWithShape="0" dir="5400000" dist="20000">
              <a:srgbClr val="000000">
                <a:alpha val="37647"/>
              </a:srgbClr>
            </a:outerShdw>
          </a:effectLst>
        </p:spPr>
      </p:cxnSp>
      <p:sp>
        <p:nvSpPr>
          <p:cNvPr id="663" name="Google Shape;663;p63"/>
          <p:cNvSpPr/>
          <p:nvPr/>
        </p:nvSpPr>
        <p:spPr>
          <a:xfrm>
            <a:off x="6534648" y="4158717"/>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4" name="Google Shape;664;p63"/>
          <p:cNvSpPr/>
          <p:nvPr/>
        </p:nvSpPr>
        <p:spPr>
          <a:xfrm>
            <a:off x="6755050" y="3924639"/>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5" name="Google Shape;665;p63"/>
          <p:cNvSpPr/>
          <p:nvPr/>
        </p:nvSpPr>
        <p:spPr>
          <a:xfrm>
            <a:off x="6535008" y="4006559"/>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6" name="Google Shape;666;p63"/>
          <p:cNvSpPr/>
          <p:nvPr/>
        </p:nvSpPr>
        <p:spPr>
          <a:xfrm>
            <a:off x="6755050" y="4252719"/>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7" name="Google Shape;667;p63"/>
          <p:cNvSpPr/>
          <p:nvPr/>
        </p:nvSpPr>
        <p:spPr>
          <a:xfrm>
            <a:off x="6755050" y="4084250"/>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8" name="Google Shape;668;p63"/>
          <p:cNvSpPr/>
          <p:nvPr/>
        </p:nvSpPr>
        <p:spPr>
          <a:xfrm>
            <a:off x="7130276" y="3998072"/>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9" name="Google Shape;669;p63"/>
          <p:cNvSpPr/>
          <p:nvPr/>
        </p:nvSpPr>
        <p:spPr>
          <a:xfrm>
            <a:off x="6535008" y="4334716"/>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0" name="Google Shape;670;p63"/>
          <p:cNvSpPr/>
          <p:nvPr/>
        </p:nvSpPr>
        <p:spPr>
          <a:xfrm>
            <a:off x="6535008" y="3830405"/>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1" name="Google Shape;671;p63"/>
          <p:cNvSpPr/>
          <p:nvPr/>
        </p:nvSpPr>
        <p:spPr>
          <a:xfrm>
            <a:off x="6973122" y="3924338"/>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2" name="Google Shape;672;p63"/>
          <p:cNvSpPr/>
          <p:nvPr/>
        </p:nvSpPr>
        <p:spPr>
          <a:xfrm>
            <a:off x="6973122" y="4249878"/>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3" name="Google Shape;673;p63"/>
          <p:cNvSpPr/>
          <p:nvPr/>
        </p:nvSpPr>
        <p:spPr>
          <a:xfrm>
            <a:off x="6973122" y="4078869"/>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4" name="Google Shape;674;p63"/>
          <p:cNvSpPr/>
          <p:nvPr/>
        </p:nvSpPr>
        <p:spPr>
          <a:xfrm>
            <a:off x="7137896" y="4154948"/>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75" name="Google Shape;675;p63"/>
          <p:cNvCxnSpPr>
            <a:stCxn id="670" idx="5"/>
            <a:endCxn id="664" idx="1"/>
          </p:cNvCxnSpPr>
          <p:nvPr/>
        </p:nvCxnSpPr>
        <p:spPr>
          <a:xfrm>
            <a:off x="6613057" y="3908454"/>
            <a:ext cx="155400" cy="297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76" name="Google Shape;676;p63"/>
          <p:cNvCxnSpPr>
            <a:stCxn id="665" idx="6"/>
            <a:endCxn id="664" idx="3"/>
          </p:cNvCxnSpPr>
          <p:nvPr/>
        </p:nvCxnSpPr>
        <p:spPr>
          <a:xfrm flipH="1" rot="10800000">
            <a:off x="6626448" y="4002779"/>
            <a:ext cx="141900" cy="495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77" name="Google Shape;677;p63"/>
          <p:cNvCxnSpPr>
            <a:stCxn id="665" idx="5"/>
            <a:endCxn id="667" idx="2"/>
          </p:cNvCxnSpPr>
          <p:nvPr/>
        </p:nvCxnSpPr>
        <p:spPr>
          <a:xfrm>
            <a:off x="6613057" y="4084608"/>
            <a:ext cx="141900" cy="453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78" name="Google Shape;678;p63"/>
          <p:cNvCxnSpPr>
            <a:stCxn id="665" idx="5"/>
            <a:endCxn id="666" idx="1"/>
          </p:cNvCxnSpPr>
          <p:nvPr/>
        </p:nvCxnSpPr>
        <p:spPr>
          <a:xfrm>
            <a:off x="6613057" y="4084608"/>
            <a:ext cx="155400" cy="1815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79" name="Google Shape;679;p63"/>
          <p:cNvCxnSpPr>
            <a:stCxn id="670" idx="5"/>
            <a:endCxn id="666" idx="1"/>
          </p:cNvCxnSpPr>
          <p:nvPr/>
        </p:nvCxnSpPr>
        <p:spPr>
          <a:xfrm>
            <a:off x="6613057" y="3908454"/>
            <a:ext cx="155400" cy="3576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80" name="Google Shape;680;p63"/>
          <p:cNvCxnSpPr>
            <a:stCxn id="663" idx="5"/>
            <a:endCxn id="666" idx="2"/>
          </p:cNvCxnSpPr>
          <p:nvPr/>
        </p:nvCxnSpPr>
        <p:spPr>
          <a:xfrm>
            <a:off x="6612697" y="4236766"/>
            <a:ext cx="142500" cy="618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81" name="Google Shape;681;p63"/>
          <p:cNvCxnSpPr>
            <a:stCxn id="669" idx="6"/>
            <a:endCxn id="666" idx="3"/>
          </p:cNvCxnSpPr>
          <p:nvPr/>
        </p:nvCxnSpPr>
        <p:spPr>
          <a:xfrm flipH="1" rot="10800000">
            <a:off x="6626448" y="4330636"/>
            <a:ext cx="141900" cy="498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82" name="Google Shape;682;p63"/>
          <p:cNvCxnSpPr>
            <a:stCxn id="669" idx="7"/>
            <a:endCxn id="667" idx="2"/>
          </p:cNvCxnSpPr>
          <p:nvPr/>
        </p:nvCxnSpPr>
        <p:spPr>
          <a:xfrm flipH="1" rot="10800000">
            <a:off x="6613057" y="4130007"/>
            <a:ext cx="141900" cy="2181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83" name="Google Shape;683;p63"/>
          <p:cNvCxnSpPr>
            <a:stCxn id="667" idx="1"/>
            <a:endCxn id="670" idx="5"/>
          </p:cNvCxnSpPr>
          <p:nvPr/>
        </p:nvCxnSpPr>
        <p:spPr>
          <a:xfrm rot="10800000">
            <a:off x="6613041" y="3908341"/>
            <a:ext cx="155400" cy="1893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84" name="Google Shape;684;p63"/>
          <p:cNvCxnSpPr>
            <a:stCxn id="669" idx="7"/>
            <a:endCxn id="664" idx="3"/>
          </p:cNvCxnSpPr>
          <p:nvPr/>
        </p:nvCxnSpPr>
        <p:spPr>
          <a:xfrm flipH="1" rot="10800000">
            <a:off x="6613057" y="4002807"/>
            <a:ext cx="155400" cy="3453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85" name="Google Shape;685;p63"/>
          <p:cNvCxnSpPr>
            <a:stCxn id="663" idx="6"/>
            <a:endCxn id="667" idx="2"/>
          </p:cNvCxnSpPr>
          <p:nvPr/>
        </p:nvCxnSpPr>
        <p:spPr>
          <a:xfrm flipH="1" rot="10800000">
            <a:off x="6626088" y="4130037"/>
            <a:ext cx="129000" cy="744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86" name="Google Shape;686;p63"/>
          <p:cNvCxnSpPr>
            <a:stCxn id="663" idx="7"/>
            <a:endCxn id="664" idx="2"/>
          </p:cNvCxnSpPr>
          <p:nvPr/>
        </p:nvCxnSpPr>
        <p:spPr>
          <a:xfrm flipH="1" rot="10800000">
            <a:off x="6612697" y="3970508"/>
            <a:ext cx="142500" cy="2016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87" name="Google Shape;687;p63"/>
          <p:cNvCxnSpPr>
            <a:stCxn id="664" idx="6"/>
            <a:endCxn id="671" idx="2"/>
          </p:cNvCxnSpPr>
          <p:nvPr/>
        </p:nvCxnSpPr>
        <p:spPr>
          <a:xfrm flipH="1" rot="10800000">
            <a:off x="6846490" y="3970059"/>
            <a:ext cx="126600" cy="3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88" name="Google Shape;688;p63"/>
          <p:cNvCxnSpPr>
            <a:stCxn id="667" idx="6"/>
          </p:cNvCxnSpPr>
          <p:nvPr/>
        </p:nvCxnSpPr>
        <p:spPr>
          <a:xfrm flipH="1" rot="10800000">
            <a:off x="6846490" y="4126070"/>
            <a:ext cx="130500" cy="39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89" name="Google Shape;689;p63"/>
          <p:cNvCxnSpPr>
            <a:stCxn id="666" idx="6"/>
            <a:endCxn id="672" idx="2"/>
          </p:cNvCxnSpPr>
          <p:nvPr/>
        </p:nvCxnSpPr>
        <p:spPr>
          <a:xfrm flipH="1" rot="10800000">
            <a:off x="6846490" y="4295739"/>
            <a:ext cx="126600" cy="27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90" name="Google Shape;690;p63"/>
          <p:cNvCxnSpPr>
            <a:stCxn id="666" idx="6"/>
            <a:endCxn id="673" idx="3"/>
          </p:cNvCxnSpPr>
          <p:nvPr/>
        </p:nvCxnSpPr>
        <p:spPr>
          <a:xfrm flipH="1" rot="10800000">
            <a:off x="6846490" y="4156839"/>
            <a:ext cx="140100" cy="1416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91" name="Google Shape;691;p63"/>
          <p:cNvCxnSpPr>
            <a:stCxn id="664" idx="6"/>
            <a:endCxn id="673" idx="1"/>
          </p:cNvCxnSpPr>
          <p:nvPr/>
        </p:nvCxnSpPr>
        <p:spPr>
          <a:xfrm>
            <a:off x="6846490" y="3970359"/>
            <a:ext cx="140100" cy="1218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92" name="Google Shape;692;p63"/>
          <p:cNvCxnSpPr>
            <a:stCxn id="667" idx="7"/>
            <a:endCxn id="671" idx="3"/>
          </p:cNvCxnSpPr>
          <p:nvPr/>
        </p:nvCxnSpPr>
        <p:spPr>
          <a:xfrm flipH="1" rot="10800000">
            <a:off x="6833099" y="4002241"/>
            <a:ext cx="153300" cy="954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93" name="Google Shape;693;p63"/>
          <p:cNvCxnSpPr>
            <a:stCxn id="667" idx="5"/>
            <a:endCxn id="672" idx="1"/>
          </p:cNvCxnSpPr>
          <p:nvPr/>
        </p:nvCxnSpPr>
        <p:spPr>
          <a:xfrm>
            <a:off x="6833099" y="4162299"/>
            <a:ext cx="153300" cy="1011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94" name="Google Shape;694;p63"/>
          <p:cNvCxnSpPr>
            <a:stCxn id="666" idx="7"/>
            <a:endCxn id="671" idx="3"/>
          </p:cNvCxnSpPr>
          <p:nvPr/>
        </p:nvCxnSpPr>
        <p:spPr>
          <a:xfrm flipH="1" rot="10800000">
            <a:off x="6833099" y="4002410"/>
            <a:ext cx="153300" cy="2637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95" name="Google Shape;695;p63"/>
          <p:cNvCxnSpPr>
            <a:stCxn id="664" idx="5"/>
            <a:endCxn id="672" idx="1"/>
          </p:cNvCxnSpPr>
          <p:nvPr/>
        </p:nvCxnSpPr>
        <p:spPr>
          <a:xfrm>
            <a:off x="6833099" y="4002688"/>
            <a:ext cx="153300" cy="2607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96" name="Google Shape;696;p63"/>
          <p:cNvCxnSpPr>
            <a:stCxn id="672" idx="6"/>
            <a:endCxn id="674" idx="2"/>
          </p:cNvCxnSpPr>
          <p:nvPr/>
        </p:nvCxnSpPr>
        <p:spPr>
          <a:xfrm flipH="1" rot="10800000">
            <a:off x="7064562" y="4200798"/>
            <a:ext cx="73200" cy="948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97" name="Google Shape;697;p63"/>
          <p:cNvCxnSpPr>
            <a:stCxn id="672" idx="7"/>
            <a:endCxn id="668" idx="2"/>
          </p:cNvCxnSpPr>
          <p:nvPr/>
        </p:nvCxnSpPr>
        <p:spPr>
          <a:xfrm flipH="1" rot="10800000">
            <a:off x="7051171" y="4043669"/>
            <a:ext cx="79200" cy="2196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98" name="Google Shape;698;p63"/>
          <p:cNvCxnSpPr>
            <a:stCxn id="673" idx="5"/>
            <a:endCxn id="674" idx="2"/>
          </p:cNvCxnSpPr>
          <p:nvPr/>
        </p:nvCxnSpPr>
        <p:spPr>
          <a:xfrm>
            <a:off x="7051171" y="4156918"/>
            <a:ext cx="86700" cy="438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699" name="Google Shape;699;p63"/>
          <p:cNvCxnSpPr>
            <a:stCxn id="673" idx="7"/>
            <a:endCxn id="668" idx="2"/>
          </p:cNvCxnSpPr>
          <p:nvPr/>
        </p:nvCxnSpPr>
        <p:spPr>
          <a:xfrm flipH="1" rot="10800000">
            <a:off x="7051171" y="4043660"/>
            <a:ext cx="79200" cy="486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700" name="Google Shape;700;p63"/>
          <p:cNvCxnSpPr>
            <a:stCxn id="671" idx="6"/>
            <a:endCxn id="668" idx="2"/>
          </p:cNvCxnSpPr>
          <p:nvPr/>
        </p:nvCxnSpPr>
        <p:spPr>
          <a:xfrm>
            <a:off x="7064562" y="3970058"/>
            <a:ext cx="65700" cy="738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701" name="Google Shape;701;p63"/>
          <p:cNvCxnSpPr>
            <a:stCxn id="671" idx="5"/>
            <a:endCxn id="674" idx="2"/>
          </p:cNvCxnSpPr>
          <p:nvPr/>
        </p:nvCxnSpPr>
        <p:spPr>
          <a:xfrm>
            <a:off x="7051171" y="4002387"/>
            <a:ext cx="86700" cy="198300"/>
          </a:xfrm>
          <a:prstGeom prst="straightConnector1">
            <a:avLst/>
          </a:prstGeom>
          <a:noFill/>
          <a:ln cap="flat" cmpd="sng" w="12700">
            <a:solidFill>
              <a:srgbClr val="0A0A0A"/>
            </a:solidFill>
            <a:prstDash val="solid"/>
            <a:round/>
            <a:headEnd len="sm" w="sm" type="none"/>
            <a:tailEnd len="sm" w="sm" type="none"/>
          </a:ln>
          <a:effectLst>
            <a:outerShdw blurRad="40000" rotWithShape="0" dir="5400000" dist="20000">
              <a:srgbClr val="000000">
                <a:alpha val="37647"/>
              </a:srgbClr>
            </a:outerShdw>
          </a:effectLst>
        </p:spPr>
      </p:cxnSp>
      <p:sp>
        <p:nvSpPr>
          <p:cNvPr id="702" name="Google Shape;702;p63"/>
          <p:cNvSpPr txBox="1"/>
          <p:nvPr/>
        </p:nvSpPr>
        <p:spPr>
          <a:xfrm>
            <a:off x="7287987" y="3953400"/>
            <a:ext cx="40843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or</a:t>
            </a:r>
            <a:endParaRPr/>
          </a:p>
        </p:txBody>
      </p:sp>
      <p:cxnSp>
        <p:nvCxnSpPr>
          <p:cNvPr id="703" name="Google Shape;703;p63"/>
          <p:cNvCxnSpPr/>
          <p:nvPr/>
        </p:nvCxnSpPr>
        <p:spPr>
          <a:xfrm>
            <a:off x="8293718" y="4068256"/>
            <a:ext cx="80410" cy="147189"/>
          </a:xfrm>
          <a:prstGeom prst="straightConnector1">
            <a:avLst/>
          </a:prstGeom>
          <a:noFill/>
          <a:ln cap="flat" cmpd="sng" w="9525">
            <a:solidFill>
              <a:srgbClr val="0A0A0A"/>
            </a:solidFill>
            <a:prstDash val="solid"/>
            <a:round/>
            <a:headEnd len="sm" w="sm" type="none"/>
            <a:tailEnd len="sm" w="sm" type="none"/>
          </a:ln>
          <a:effectLst>
            <a:outerShdw blurRad="40000" rotWithShape="0" dir="5400000" dist="20000">
              <a:srgbClr val="000000">
                <a:alpha val="37647"/>
              </a:srgbClr>
            </a:outerShdw>
          </a:effectLst>
        </p:spPr>
      </p:cxnSp>
      <p:sp>
        <p:nvSpPr>
          <p:cNvPr id="704" name="Google Shape;704;p63"/>
          <p:cNvSpPr/>
          <p:nvPr/>
        </p:nvSpPr>
        <p:spPr>
          <a:xfrm>
            <a:off x="8120371" y="4208564"/>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5" name="Google Shape;705;p63"/>
          <p:cNvSpPr/>
          <p:nvPr/>
        </p:nvSpPr>
        <p:spPr>
          <a:xfrm>
            <a:off x="8338016" y="4215284"/>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06" name="Google Shape;706;p63"/>
          <p:cNvCxnSpPr>
            <a:endCxn id="704" idx="0"/>
          </p:cNvCxnSpPr>
          <p:nvPr/>
        </p:nvCxnSpPr>
        <p:spPr>
          <a:xfrm flipH="1">
            <a:off x="8166091" y="4068164"/>
            <a:ext cx="72600" cy="140400"/>
          </a:xfrm>
          <a:prstGeom prst="straightConnector1">
            <a:avLst/>
          </a:prstGeom>
          <a:noFill/>
          <a:ln cap="flat" cmpd="sng" w="9525">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707" name="Google Shape;707;p63"/>
          <p:cNvCxnSpPr/>
          <p:nvPr/>
        </p:nvCxnSpPr>
        <p:spPr>
          <a:xfrm>
            <a:off x="7851758" y="4289773"/>
            <a:ext cx="80410" cy="147189"/>
          </a:xfrm>
          <a:prstGeom prst="straightConnector1">
            <a:avLst/>
          </a:prstGeom>
          <a:noFill/>
          <a:ln cap="flat" cmpd="sng" w="9525">
            <a:solidFill>
              <a:srgbClr val="0A0A0A"/>
            </a:solidFill>
            <a:prstDash val="solid"/>
            <a:round/>
            <a:headEnd len="sm" w="sm" type="none"/>
            <a:tailEnd len="sm" w="sm" type="none"/>
          </a:ln>
          <a:effectLst>
            <a:outerShdw blurRad="40000" rotWithShape="0" dir="5400000" dist="20000">
              <a:srgbClr val="000000">
                <a:alpha val="37647"/>
              </a:srgbClr>
            </a:outerShdw>
          </a:effectLst>
        </p:spPr>
      </p:cxnSp>
      <p:sp>
        <p:nvSpPr>
          <p:cNvPr id="708" name="Google Shape;708;p63"/>
          <p:cNvSpPr/>
          <p:nvPr/>
        </p:nvSpPr>
        <p:spPr>
          <a:xfrm>
            <a:off x="7678411" y="4430080"/>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9" name="Google Shape;709;p63"/>
          <p:cNvSpPr/>
          <p:nvPr/>
        </p:nvSpPr>
        <p:spPr>
          <a:xfrm>
            <a:off x="7896056" y="4436800"/>
            <a:ext cx="91440" cy="91440"/>
          </a:xfrm>
          <a:prstGeom prst="ellipse">
            <a:avLst/>
          </a:prstGeom>
          <a:solidFill>
            <a:srgbClr val="FAF3CA"/>
          </a:solidFill>
          <a:ln cap="flat" cmpd="sng" w="9525">
            <a:solidFill>
              <a:srgbClr val="0A0A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10" name="Google Shape;710;p63"/>
          <p:cNvCxnSpPr>
            <a:endCxn id="708" idx="0"/>
          </p:cNvCxnSpPr>
          <p:nvPr/>
        </p:nvCxnSpPr>
        <p:spPr>
          <a:xfrm flipH="1">
            <a:off x="7724131" y="4289680"/>
            <a:ext cx="72600" cy="140400"/>
          </a:xfrm>
          <a:prstGeom prst="straightConnector1">
            <a:avLst/>
          </a:prstGeom>
          <a:noFill/>
          <a:ln cap="flat" cmpd="sng" w="9525">
            <a:solidFill>
              <a:srgbClr val="0A0A0A"/>
            </a:solidFill>
            <a:prstDash val="solid"/>
            <a:round/>
            <a:headEnd len="sm" w="sm" type="none"/>
            <a:tailEnd len="sm" w="sm" type="none"/>
          </a:ln>
          <a:effectLst>
            <a:outerShdw blurRad="40000" rotWithShape="0" dir="5400000" dist="20000">
              <a:srgbClr val="000000">
                <a:alpha val="37647"/>
              </a:srgbClr>
            </a:outerShdw>
          </a:effectLst>
        </p:spPr>
      </p:cxnSp>
      <p:cxnSp>
        <p:nvCxnSpPr>
          <p:cNvPr id="711" name="Google Shape;711;p63"/>
          <p:cNvCxnSpPr/>
          <p:nvPr/>
        </p:nvCxnSpPr>
        <p:spPr>
          <a:xfrm>
            <a:off x="7441301" y="3521622"/>
            <a:ext cx="3883" cy="334854"/>
          </a:xfrm>
          <a:prstGeom prst="straightConnector1">
            <a:avLst/>
          </a:prstGeom>
          <a:noFill/>
          <a:ln cap="flat" cmpd="sng" w="28575">
            <a:solidFill>
              <a:srgbClr val="0A0A0A"/>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12" name="Google Shape;712;p63"/>
          <p:cNvCxnSpPr/>
          <p:nvPr/>
        </p:nvCxnSpPr>
        <p:spPr>
          <a:xfrm rot="10800000">
            <a:off x="5674858" y="4162716"/>
            <a:ext cx="440784" cy="0"/>
          </a:xfrm>
          <a:prstGeom prst="straightConnector1">
            <a:avLst/>
          </a:prstGeom>
          <a:noFill/>
          <a:ln cap="flat" cmpd="sng" w="38100">
            <a:solidFill>
              <a:srgbClr val="0A0A0A"/>
            </a:solidFill>
            <a:prstDash val="solid"/>
            <a:round/>
            <a:headEnd len="sm" w="sm" type="none"/>
            <a:tailEnd len="med" w="med" type="triangle"/>
          </a:ln>
          <a:effectLst>
            <a:outerShdw blurRad="40000" rotWithShape="0" dir="5400000" dist="20000">
              <a:srgbClr val="000000">
                <a:alpha val="37647"/>
              </a:srgbClr>
            </a:outerShdw>
          </a:effectLst>
        </p:spPr>
      </p:cxnSp>
      <p:pic>
        <p:nvPicPr>
          <p:cNvPr id="713" name="Google Shape;713;p63"/>
          <p:cNvPicPr preferRelativeResize="0"/>
          <p:nvPr/>
        </p:nvPicPr>
        <p:blipFill rotWithShape="1">
          <a:blip r:embed="rId9">
            <a:alphaModFix/>
          </a:blip>
          <a:srcRect b="0" l="0" r="0" t="0"/>
          <a:stretch/>
        </p:blipFill>
        <p:spPr>
          <a:xfrm>
            <a:off x="5810050" y="3885048"/>
            <a:ext cx="251333" cy="210311"/>
          </a:xfrm>
          <a:prstGeom prst="rect">
            <a:avLst/>
          </a:prstGeom>
          <a:noFill/>
          <a:ln>
            <a:noFill/>
          </a:ln>
        </p:spPr>
      </p:pic>
      <p:sp>
        <p:nvSpPr>
          <p:cNvPr id="714" name="Google Shape;714;p63"/>
          <p:cNvSpPr/>
          <p:nvPr/>
        </p:nvSpPr>
        <p:spPr>
          <a:xfrm>
            <a:off x="4912556" y="3342354"/>
            <a:ext cx="569911" cy="285668"/>
          </a:xfrm>
          <a:prstGeom prst="roundRect">
            <a:avLst>
              <a:gd fmla="val 16667" name="adj"/>
            </a:avLst>
          </a:prstGeom>
          <a:solidFill>
            <a:srgbClr val="85B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900" u="none" cap="none" strike="noStrike">
                <a:solidFill>
                  <a:srgbClr val="0A0A0A"/>
                </a:solidFill>
                <a:latin typeface="Arial"/>
                <a:ea typeface="Arial"/>
                <a:cs typeface="Arial"/>
                <a:sym typeface="Arial"/>
              </a:rPr>
              <a:t>Score: </a:t>
            </a:r>
            <a:r>
              <a:rPr b="1" i="0" lang="en" sz="900" u="none" cap="none" strike="noStrike">
                <a:solidFill>
                  <a:srgbClr val="0A0A0A"/>
                </a:solidFill>
                <a:latin typeface="Arial"/>
                <a:ea typeface="Arial"/>
                <a:cs typeface="Arial"/>
                <a:sym typeface="Arial"/>
              </a:rPr>
              <a:t>0.6902</a:t>
            </a:r>
            <a:endParaRPr/>
          </a:p>
        </p:txBody>
      </p:sp>
      <p:sp>
        <p:nvSpPr>
          <p:cNvPr id="715" name="Google Shape;715;p63"/>
          <p:cNvSpPr/>
          <p:nvPr/>
        </p:nvSpPr>
        <p:spPr>
          <a:xfrm>
            <a:off x="4912556" y="3805689"/>
            <a:ext cx="569911" cy="285668"/>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900" u="none" cap="none" strike="noStrike">
                <a:solidFill>
                  <a:srgbClr val="0A0A0A"/>
                </a:solidFill>
                <a:latin typeface="Arial"/>
                <a:ea typeface="Arial"/>
                <a:cs typeface="Arial"/>
                <a:sym typeface="Arial"/>
              </a:rPr>
              <a:t>Score: </a:t>
            </a:r>
            <a:r>
              <a:rPr b="1" i="0" lang="en" sz="900" u="none" cap="none" strike="noStrike">
                <a:solidFill>
                  <a:srgbClr val="0A0A0A"/>
                </a:solidFill>
                <a:latin typeface="Arial"/>
                <a:ea typeface="Arial"/>
                <a:cs typeface="Arial"/>
                <a:sym typeface="Arial"/>
              </a:rPr>
              <a:t>0.7865</a:t>
            </a:r>
            <a:endParaRPr/>
          </a:p>
        </p:txBody>
      </p:sp>
      <p:sp>
        <p:nvSpPr>
          <p:cNvPr id="716" name="Google Shape;716;p63"/>
          <p:cNvSpPr/>
          <p:nvPr/>
        </p:nvSpPr>
        <p:spPr>
          <a:xfrm>
            <a:off x="4912556" y="4393678"/>
            <a:ext cx="569911" cy="285668"/>
          </a:xfrm>
          <a:prstGeom prst="roundRect">
            <a:avLst>
              <a:gd fmla="val 16667" name="adj"/>
            </a:avLst>
          </a:prstGeom>
          <a:solidFill>
            <a:srgbClr val="E3D3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900" u="none" cap="none" strike="noStrike">
                <a:solidFill>
                  <a:srgbClr val="0A0A0A"/>
                </a:solidFill>
                <a:latin typeface="Arial"/>
                <a:ea typeface="Arial"/>
                <a:cs typeface="Arial"/>
                <a:sym typeface="Arial"/>
              </a:rPr>
              <a:t>Score: </a:t>
            </a:r>
            <a:r>
              <a:rPr b="1" i="0" lang="en" sz="900" u="none" cap="none" strike="noStrike">
                <a:solidFill>
                  <a:srgbClr val="0A0A0A"/>
                </a:solidFill>
                <a:latin typeface="Arial"/>
                <a:ea typeface="Arial"/>
                <a:cs typeface="Arial"/>
                <a:sym typeface="Arial"/>
              </a:rPr>
              <a:t>0.8155</a:t>
            </a:r>
            <a:endParaRPr/>
          </a:p>
        </p:txBody>
      </p:sp>
      <p:sp>
        <p:nvSpPr>
          <p:cNvPr id="717" name="Google Shape;717;p63"/>
          <p:cNvSpPr txBox="1"/>
          <p:nvPr/>
        </p:nvSpPr>
        <p:spPr>
          <a:xfrm>
            <a:off x="5119981" y="4013528"/>
            <a:ext cx="126669"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700" u="none" cap="none" strike="noStrike">
                <a:solidFill>
                  <a:srgbClr val="000000"/>
                </a:solidFill>
                <a:latin typeface="Arial"/>
                <a:ea typeface="Arial"/>
                <a:cs typeface="Arial"/>
                <a:sym typeface="Arial"/>
              </a:rPr>
              <a:t>.</a:t>
            </a:r>
            <a:endParaRPr/>
          </a:p>
          <a:p>
            <a:pPr indent="0" lvl="0" marL="0" marR="0" rtl="0" algn="ctr">
              <a:lnSpc>
                <a:spcPct val="100000"/>
              </a:lnSpc>
              <a:spcBef>
                <a:spcPts val="0"/>
              </a:spcBef>
              <a:spcAft>
                <a:spcPts val="0"/>
              </a:spcAft>
              <a:buNone/>
            </a:pPr>
            <a:r>
              <a:rPr b="1" i="0" lang="en" sz="700" u="none" cap="none" strike="noStrike">
                <a:solidFill>
                  <a:srgbClr val="000000"/>
                </a:solidFill>
                <a:latin typeface="Arial"/>
                <a:ea typeface="Arial"/>
                <a:cs typeface="Arial"/>
                <a:sym typeface="Arial"/>
              </a:rPr>
              <a:t>.</a:t>
            </a:r>
            <a:endParaRPr/>
          </a:p>
          <a:p>
            <a:pPr indent="0" lvl="0" marL="0" marR="0" rtl="0" algn="ctr">
              <a:lnSpc>
                <a:spcPct val="100000"/>
              </a:lnSpc>
              <a:spcBef>
                <a:spcPts val="0"/>
              </a:spcBef>
              <a:spcAft>
                <a:spcPts val="0"/>
              </a:spcAft>
              <a:buNone/>
            </a:pPr>
            <a:r>
              <a:rPr b="1" i="0" lang="en" sz="700" u="none" cap="none" strike="noStrike">
                <a:solidFill>
                  <a:srgbClr val="000000"/>
                </a:solidFill>
                <a:latin typeface="Arial"/>
                <a:ea typeface="Arial"/>
                <a:cs typeface="Arial"/>
                <a:sym typeface="Arial"/>
              </a:rPr>
              <a:t>.</a:t>
            </a:r>
            <a:endParaRPr/>
          </a:p>
        </p:txBody>
      </p:sp>
      <p:pic>
        <p:nvPicPr>
          <p:cNvPr id="718" name="Google Shape;718;p63"/>
          <p:cNvPicPr preferRelativeResize="0"/>
          <p:nvPr/>
        </p:nvPicPr>
        <p:blipFill rotWithShape="1">
          <a:blip r:embed="rId5">
            <a:alphaModFix/>
          </a:blip>
          <a:srcRect b="0" l="0" r="0" t="0"/>
          <a:stretch/>
        </p:blipFill>
        <p:spPr>
          <a:xfrm>
            <a:off x="5396961" y="4574610"/>
            <a:ext cx="164390" cy="154788"/>
          </a:xfrm>
          <a:prstGeom prst="rect">
            <a:avLst/>
          </a:prstGeom>
          <a:noFill/>
          <a:ln>
            <a:noFill/>
          </a:ln>
        </p:spPr>
      </p:pic>
      <p:pic>
        <p:nvPicPr>
          <p:cNvPr id="719" name="Google Shape;719;p63"/>
          <p:cNvPicPr preferRelativeResize="0"/>
          <p:nvPr/>
        </p:nvPicPr>
        <p:blipFill rotWithShape="1">
          <a:blip r:embed="rId6">
            <a:alphaModFix/>
          </a:blip>
          <a:srcRect b="0" l="0" r="0" t="0"/>
          <a:stretch/>
        </p:blipFill>
        <p:spPr>
          <a:xfrm>
            <a:off x="5397619" y="3994076"/>
            <a:ext cx="164592" cy="155396"/>
          </a:xfrm>
          <a:prstGeom prst="rect">
            <a:avLst/>
          </a:prstGeom>
          <a:noFill/>
          <a:ln>
            <a:noFill/>
          </a:ln>
        </p:spPr>
      </p:pic>
      <p:pic>
        <p:nvPicPr>
          <p:cNvPr id="720" name="Google Shape;720;p63"/>
          <p:cNvPicPr preferRelativeResize="0"/>
          <p:nvPr/>
        </p:nvPicPr>
        <p:blipFill rotWithShape="1">
          <a:blip r:embed="rId10">
            <a:alphaModFix/>
          </a:blip>
          <a:srcRect b="0" l="0" r="0" t="0"/>
          <a:stretch/>
        </p:blipFill>
        <p:spPr>
          <a:xfrm>
            <a:off x="5397619" y="3525446"/>
            <a:ext cx="164592" cy="155448"/>
          </a:xfrm>
          <a:prstGeom prst="rect">
            <a:avLst/>
          </a:prstGeom>
          <a:noFill/>
          <a:ln>
            <a:noFill/>
          </a:ln>
        </p:spPr>
      </p:pic>
      <p:pic>
        <p:nvPicPr>
          <p:cNvPr descr="square green check mark 44448963 PNG" id="721" name="Google Shape;721;p63"/>
          <p:cNvPicPr preferRelativeResize="0"/>
          <p:nvPr/>
        </p:nvPicPr>
        <p:blipFill rotWithShape="1">
          <a:blip r:embed="rId11">
            <a:alphaModFix/>
          </a:blip>
          <a:srcRect b="0" l="0" r="0" t="0"/>
          <a:stretch/>
        </p:blipFill>
        <p:spPr>
          <a:xfrm>
            <a:off x="5420680" y="4331381"/>
            <a:ext cx="118872" cy="118872"/>
          </a:xfrm>
          <a:prstGeom prst="rect">
            <a:avLst/>
          </a:prstGeom>
          <a:noFill/>
          <a:ln>
            <a:noFill/>
          </a:ln>
        </p:spPr>
      </p:pic>
      <p:pic>
        <p:nvPicPr>
          <p:cNvPr descr="square red cross mark 44448980 PNG" id="722" name="Google Shape;722;p63"/>
          <p:cNvPicPr preferRelativeResize="0"/>
          <p:nvPr/>
        </p:nvPicPr>
        <p:blipFill rotWithShape="1">
          <a:blip r:embed="rId12">
            <a:alphaModFix/>
          </a:blip>
          <a:srcRect b="0" l="0" r="0" t="0"/>
          <a:stretch/>
        </p:blipFill>
        <p:spPr>
          <a:xfrm>
            <a:off x="5423417" y="3746451"/>
            <a:ext cx="117213" cy="117213"/>
          </a:xfrm>
          <a:prstGeom prst="rect">
            <a:avLst/>
          </a:prstGeom>
          <a:noFill/>
          <a:ln>
            <a:noFill/>
          </a:ln>
        </p:spPr>
      </p:pic>
      <p:pic>
        <p:nvPicPr>
          <p:cNvPr descr="square red cross mark 44448980 PNG" id="723" name="Google Shape;723;p63"/>
          <p:cNvPicPr preferRelativeResize="0"/>
          <p:nvPr/>
        </p:nvPicPr>
        <p:blipFill rotWithShape="1">
          <a:blip r:embed="rId12">
            <a:alphaModFix/>
          </a:blip>
          <a:srcRect b="0" l="0" r="0" t="0"/>
          <a:stretch/>
        </p:blipFill>
        <p:spPr>
          <a:xfrm>
            <a:off x="5421512" y="3282036"/>
            <a:ext cx="117213" cy="117213"/>
          </a:xfrm>
          <a:prstGeom prst="rect">
            <a:avLst/>
          </a:prstGeom>
          <a:noFill/>
          <a:ln>
            <a:noFill/>
          </a:ln>
        </p:spPr>
      </p:pic>
      <p:pic>
        <p:nvPicPr>
          <p:cNvPr descr="Python (programming language) - Wikipedia" id="724" name="Google Shape;724;p63"/>
          <p:cNvPicPr preferRelativeResize="0"/>
          <p:nvPr/>
        </p:nvPicPr>
        <p:blipFill rotWithShape="1">
          <a:blip r:embed="rId13">
            <a:alphaModFix/>
          </a:blip>
          <a:srcRect b="0" l="0" r="0" t="0"/>
          <a:stretch/>
        </p:blipFill>
        <p:spPr>
          <a:xfrm>
            <a:off x="6714003" y="2028855"/>
            <a:ext cx="142066" cy="155926"/>
          </a:xfrm>
          <a:prstGeom prst="rect">
            <a:avLst/>
          </a:prstGeom>
          <a:noFill/>
          <a:ln>
            <a:noFill/>
          </a:ln>
        </p:spPr>
      </p:pic>
      <p:pic>
        <p:nvPicPr>
          <p:cNvPr descr="Python (programming language) - Wikipedia" id="725" name="Google Shape;725;p63"/>
          <p:cNvPicPr preferRelativeResize="0"/>
          <p:nvPr/>
        </p:nvPicPr>
        <p:blipFill rotWithShape="1">
          <a:blip r:embed="rId13">
            <a:alphaModFix/>
          </a:blip>
          <a:srcRect b="0" l="0" r="0" t="0"/>
          <a:stretch/>
        </p:blipFill>
        <p:spPr>
          <a:xfrm>
            <a:off x="7199464" y="2030900"/>
            <a:ext cx="142066" cy="155926"/>
          </a:xfrm>
          <a:prstGeom prst="rect">
            <a:avLst/>
          </a:prstGeom>
          <a:noFill/>
          <a:ln>
            <a:noFill/>
          </a:ln>
        </p:spPr>
      </p:pic>
      <p:pic>
        <p:nvPicPr>
          <p:cNvPr descr="Python (programming language) - Wikipedia" id="726" name="Google Shape;726;p63"/>
          <p:cNvPicPr preferRelativeResize="0"/>
          <p:nvPr/>
        </p:nvPicPr>
        <p:blipFill rotWithShape="1">
          <a:blip r:embed="rId13">
            <a:alphaModFix/>
          </a:blip>
          <a:srcRect b="0" l="0" r="0" t="0"/>
          <a:stretch/>
        </p:blipFill>
        <p:spPr>
          <a:xfrm>
            <a:off x="7665073" y="2024668"/>
            <a:ext cx="142066" cy="155926"/>
          </a:xfrm>
          <a:prstGeom prst="rect">
            <a:avLst/>
          </a:prstGeom>
          <a:noFill/>
          <a:ln>
            <a:noFill/>
          </a:ln>
        </p:spPr>
      </p:pic>
      <p:pic>
        <p:nvPicPr>
          <p:cNvPr descr="Python (programming language) - Wikipedia" id="727" name="Google Shape;727;p63"/>
          <p:cNvPicPr preferRelativeResize="0"/>
          <p:nvPr/>
        </p:nvPicPr>
        <p:blipFill rotWithShape="1">
          <a:blip r:embed="rId13">
            <a:alphaModFix/>
          </a:blip>
          <a:srcRect b="0" l="0" r="0" t="0"/>
          <a:stretch/>
        </p:blipFill>
        <p:spPr>
          <a:xfrm>
            <a:off x="8414990" y="2026852"/>
            <a:ext cx="142066" cy="155926"/>
          </a:xfrm>
          <a:prstGeom prst="rect">
            <a:avLst/>
          </a:prstGeom>
          <a:noFill/>
          <a:ln>
            <a:noFill/>
          </a:ln>
        </p:spPr>
      </p:pic>
      <p:sp>
        <p:nvSpPr>
          <p:cNvPr id="728" name="Google Shape;728;p63"/>
          <p:cNvSpPr txBox="1"/>
          <p:nvPr/>
        </p:nvSpPr>
        <p:spPr>
          <a:xfrm>
            <a:off x="6033691" y="952613"/>
            <a:ext cx="4099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❶</a:t>
            </a:r>
            <a:endParaRPr b="0" i="0" sz="1400" u="none" cap="none" strike="noStrike">
              <a:solidFill>
                <a:srgbClr val="000000"/>
              </a:solidFill>
              <a:latin typeface="Arial"/>
              <a:ea typeface="Arial"/>
              <a:cs typeface="Arial"/>
              <a:sym typeface="Arial"/>
            </a:endParaRPr>
          </a:p>
        </p:txBody>
      </p:sp>
      <p:sp>
        <p:nvSpPr>
          <p:cNvPr id="729" name="Google Shape;729;p63"/>
          <p:cNvSpPr txBox="1"/>
          <p:nvPr/>
        </p:nvSpPr>
        <p:spPr>
          <a:xfrm>
            <a:off x="5982540" y="3521622"/>
            <a:ext cx="4099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❷</a:t>
            </a:r>
            <a:endParaRPr b="0" i="0" sz="1400" u="none" cap="none" strike="noStrike">
              <a:solidFill>
                <a:srgbClr val="000000"/>
              </a:solidFill>
              <a:latin typeface="Arial"/>
              <a:ea typeface="Arial"/>
              <a:cs typeface="Arial"/>
              <a:sym typeface="Arial"/>
            </a:endParaRPr>
          </a:p>
        </p:txBody>
      </p:sp>
      <p:sp>
        <p:nvSpPr>
          <p:cNvPr id="730" name="Google Shape;730;p63"/>
          <p:cNvSpPr txBox="1"/>
          <p:nvPr/>
        </p:nvSpPr>
        <p:spPr>
          <a:xfrm>
            <a:off x="4549514" y="3999645"/>
            <a:ext cx="4308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❸</a:t>
            </a:r>
            <a:endParaRPr b="0" i="0" sz="1400" u="none" cap="none" strike="noStrike">
              <a:solidFill>
                <a:srgbClr val="000000"/>
              </a:solidFill>
              <a:latin typeface="Arial"/>
              <a:ea typeface="Arial"/>
              <a:cs typeface="Arial"/>
              <a:sym typeface="Arial"/>
            </a:endParaRPr>
          </a:p>
        </p:txBody>
      </p:sp>
      <p:sp>
        <p:nvSpPr>
          <p:cNvPr id="731" name="Google Shape;731;p63"/>
          <p:cNvSpPr txBox="1"/>
          <p:nvPr/>
        </p:nvSpPr>
        <p:spPr>
          <a:xfrm>
            <a:off x="187004" y="937305"/>
            <a:ext cx="4382752" cy="267765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LLM’s prior knowledge can help </a:t>
            </a:r>
            <a:r>
              <a:rPr b="1" i="0" lang="en" sz="1400" u="none" cap="none" strike="noStrike">
                <a:solidFill>
                  <a:srgbClr val="000000"/>
                </a:solidFill>
                <a:latin typeface="Arial"/>
                <a:ea typeface="Arial"/>
                <a:cs typeface="Arial"/>
                <a:sym typeface="Arial"/>
              </a:rPr>
              <a:t>focus on the relevant transformations </a:t>
            </a:r>
            <a:r>
              <a:rPr b="0" i="0" lang="en" sz="1400" u="none" cap="none" strike="noStrike">
                <a:solidFill>
                  <a:srgbClr val="000000"/>
                </a:solidFill>
                <a:latin typeface="Arial"/>
                <a:ea typeface="Arial"/>
                <a:cs typeface="Arial"/>
                <a:sym typeface="Arial"/>
              </a:rPr>
              <a:t>only and </a:t>
            </a:r>
            <a:r>
              <a:rPr b="1" i="0" lang="en" sz="1400" u="none" cap="none" strike="noStrike">
                <a:solidFill>
                  <a:srgbClr val="000000"/>
                </a:solidFill>
                <a:latin typeface="Arial"/>
                <a:ea typeface="Arial"/>
                <a:cs typeface="Arial"/>
                <a:sym typeface="Arial"/>
              </a:rPr>
              <a:t>generate meaningful/interpretable features.</a:t>
            </a:r>
            <a:endParaRPr/>
          </a:p>
          <a:p>
            <a:pPr indent="-196850" lvl="0" marL="28575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400" u="none" cap="none" strike="noStrike">
              <a:solidFill>
                <a:srgbClr val="0A0A0A"/>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A0A0A"/>
                </a:solidFill>
                <a:latin typeface="Arial"/>
                <a:ea typeface="Arial"/>
                <a:cs typeface="Arial"/>
                <a:sym typeface="Arial"/>
              </a:rPr>
              <a:t>We introduce </a:t>
            </a:r>
            <a:r>
              <a:rPr b="1" i="0" lang="en" sz="1400" u="none" cap="none" strike="noStrike">
                <a:solidFill>
                  <a:srgbClr val="FF0000"/>
                </a:solidFill>
                <a:latin typeface="Arial"/>
                <a:ea typeface="Arial"/>
                <a:cs typeface="Arial"/>
                <a:sym typeface="Arial"/>
              </a:rPr>
              <a:t>LLM-FE</a:t>
            </a:r>
            <a:r>
              <a:rPr b="0" i="0" lang="en" sz="1400" u="none" cap="none" strike="noStrike">
                <a:solidFill>
                  <a:srgbClr val="0A0A0A"/>
                </a:solidFill>
                <a:latin typeface="Arial"/>
                <a:ea typeface="Arial"/>
                <a:cs typeface="Arial"/>
                <a:sym typeface="Arial"/>
              </a:rPr>
              <a:t>, an </a:t>
            </a:r>
            <a:r>
              <a:rPr b="0" i="0" lang="en" sz="1400" u="none" cap="none" strike="noStrike">
                <a:solidFill>
                  <a:srgbClr val="FF0000"/>
                </a:solidFill>
                <a:latin typeface="Arial"/>
                <a:ea typeface="Arial"/>
                <a:cs typeface="Arial"/>
                <a:sym typeface="Arial"/>
              </a:rPr>
              <a:t>iterative feature transformation</a:t>
            </a:r>
            <a:r>
              <a:rPr b="0" i="0" lang="en" sz="1400" u="none" cap="none" strike="noStrike">
                <a:solidFill>
                  <a:srgbClr val="0A0A0A"/>
                </a:solidFill>
                <a:latin typeface="Arial"/>
                <a:ea typeface="Arial"/>
                <a:cs typeface="Arial"/>
                <a:sym typeface="Arial"/>
              </a:rPr>
              <a:t> process of feature space hypothesis generation and evaluation, using the </a:t>
            </a:r>
            <a:r>
              <a:rPr b="0" i="0" lang="en" sz="1400" u="none" cap="none" strike="noStrike">
                <a:solidFill>
                  <a:srgbClr val="FF0000"/>
                </a:solidFill>
                <a:latin typeface="Arial"/>
                <a:ea typeface="Arial"/>
                <a:cs typeface="Arial"/>
                <a:sym typeface="Arial"/>
              </a:rPr>
              <a:t>prediction model performance as a reward </a:t>
            </a:r>
            <a:r>
              <a:rPr b="0" i="0" lang="en" sz="1400" u="none" cap="none" strike="noStrike">
                <a:solidFill>
                  <a:srgbClr val="0A0A0A"/>
                </a:solidFill>
                <a:latin typeface="Arial"/>
                <a:ea typeface="Arial"/>
                <a:cs typeface="Arial"/>
                <a:sym typeface="Arial"/>
              </a:rPr>
              <a:t>to enhance feature generations in subsequent iterations.</a:t>
            </a:r>
            <a:endParaRPr/>
          </a:p>
          <a:p>
            <a:pPr indent="-196850" lvl="0" marL="28575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32" name="Google Shape;732;p63"/>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
        <p:nvSpPr>
          <p:cNvPr id="733" name="Google Shape;733;p63"/>
          <p:cNvSpPr/>
          <p:nvPr/>
        </p:nvSpPr>
        <p:spPr>
          <a:xfrm>
            <a:off x="500755" y="3658795"/>
            <a:ext cx="3953255" cy="980665"/>
          </a:xfrm>
          <a:prstGeom prst="roundRect">
            <a:avLst>
              <a:gd fmla="val 16667" name="adj"/>
            </a:avLst>
          </a:prstGeom>
          <a:solidFill>
            <a:srgbClr val="F2F2F2"/>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rPr b="0" i="0" lang="en" sz="1400" u="none" cap="none" strike="noStrike">
                <a:solidFill>
                  <a:srgbClr val="0070C0"/>
                </a:solidFill>
                <a:latin typeface="Arial"/>
                <a:ea typeface="Arial"/>
                <a:cs typeface="Arial"/>
                <a:sym typeface="Arial"/>
              </a:rPr>
              <a:t>To ensure optimal performance and reliability, it is important to strike the right balance between relying on LLM and using external “Tools”. </a:t>
            </a:r>
            <a:endParaRPr b="0" i="0" sz="1400" u="none" cap="none" strike="noStrike">
              <a:solidFill>
                <a:srgbClr val="0070C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40" name="Google Shape;740;p64"/>
          <p:cNvSpPr txBox="1"/>
          <p:nvPr/>
        </p:nvSpPr>
        <p:spPr>
          <a:xfrm>
            <a:off x="207421" y="143530"/>
            <a:ext cx="8033518"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LLEMA: Material Design using Agentic AI</a:t>
            </a:r>
            <a:endParaRPr/>
          </a:p>
        </p:txBody>
      </p:sp>
      <p:sp>
        <p:nvSpPr>
          <p:cNvPr id="741" name="Google Shape;741;p64"/>
          <p:cNvSpPr txBox="1"/>
          <p:nvPr/>
        </p:nvSpPr>
        <p:spPr>
          <a:xfrm>
            <a:off x="395725" y="697143"/>
            <a:ext cx="8417861" cy="181588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Unlike generative methods, LLM’s prior knowledge can help </a:t>
            </a:r>
            <a:r>
              <a:rPr b="1" i="0" lang="en" sz="1400" u="none" cap="none" strike="noStrike">
                <a:solidFill>
                  <a:srgbClr val="000000"/>
                </a:solidFill>
                <a:latin typeface="Arial"/>
                <a:ea typeface="Arial"/>
                <a:cs typeface="Arial"/>
                <a:sym typeface="Arial"/>
              </a:rPr>
              <a:t>focus on the relevant candidates </a:t>
            </a:r>
            <a:r>
              <a:rPr b="0" i="0" lang="en" sz="1400" u="none" cap="none" strike="noStrike">
                <a:solidFill>
                  <a:srgbClr val="000000"/>
                </a:solidFill>
                <a:latin typeface="Arial"/>
                <a:ea typeface="Arial"/>
                <a:cs typeface="Arial"/>
                <a:sym typeface="Arial"/>
              </a:rPr>
              <a:t>only and </a:t>
            </a:r>
            <a:r>
              <a:rPr b="1" i="0" lang="en" sz="1400" u="none" cap="none" strike="noStrike">
                <a:solidFill>
                  <a:srgbClr val="000000"/>
                </a:solidFill>
                <a:latin typeface="Arial"/>
                <a:ea typeface="Arial"/>
                <a:cs typeface="Arial"/>
                <a:sym typeface="Arial"/>
              </a:rPr>
              <a:t>generate meaningful materials for the given task.</a:t>
            </a:r>
            <a:endParaRPr/>
          </a:p>
          <a:p>
            <a:pPr indent="-196850" lvl="0" marL="28575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However, existing LLM-based methods </a:t>
            </a:r>
            <a:r>
              <a:rPr b="1" i="0" lang="en" sz="1400" u="none" cap="none" strike="noStrike">
                <a:solidFill>
                  <a:srgbClr val="000000"/>
                </a:solidFill>
                <a:latin typeface="Arial"/>
                <a:ea typeface="Arial"/>
                <a:cs typeface="Arial"/>
                <a:sym typeface="Arial"/>
              </a:rPr>
              <a:t>treat material discovery as a single objective optimization task</a:t>
            </a:r>
            <a:r>
              <a:rPr b="0" i="0" lang="en" sz="1400" u="none" cap="none" strike="noStrike">
                <a:solidFill>
                  <a:srgbClr val="000000"/>
                </a:solidFill>
                <a:latin typeface="Arial"/>
                <a:ea typeface="Arial"/>
                <a:cs typeface="Arial"/>
                <a:sym typeface="Arial"/>
              </a:rPr>
              <a:t>.</a:t>
            </a:r>
            <a:endParaRPr/>
          </a:p>
          <a:p>
            <a:pPr indent="-196850" lvl="0" marL="28575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Furthermore, they treat LLM as unguided exploratory optimizers producing theoretical compounds that are not synthesizable.</a:t>
            </a:r>
            <a:endParaRPr/>
          </a:p>
        </p:txBody>
      </p:sp>
      <p:sp>
        <p:nvSpPr>
          <p:cNvPr id="742" name="Google Shape;742;p64"/>
          <p:cNvSpPr txBox="1"/>
          <p:nvPr/>
        </p:nvSpPr>
        <p:spPr>
          <a:xfrm>
            <a:off x="413274" y="2587301"/>
            <a:ext cx="8417860" cy="193899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Arial"/>
              <a:buChar char="•"/>
            </a:pPr>
            <a:r>
              <a:rPr b="1" i="0" lang="en" sz="1400" u="none" cap="none" strike="noStrike">
                <a:solidFill>
                  <a:schemeClr val="dk1"/>
                </a:solidFill>
                <a:latin typeface="Arial"/>
                <a:ea typeface="Arial"/>
                <a:cs typeface="Arial"/>
                <a:sym typeface="Arial"/>
              </a:rPr>
              <a:t>Problem:</a:t>
            </a:r>
            <a:r>
              <a:rPr b="0" i="0" lang="en" sz="1400" u="none" cap="none" strike="noStrike">
                <a:solidFill>
                  <a:srgbClr val="000000"/>
                </a:solidFill>
                <a:latin typeface="Arial"/>
                <a:ea typeface="Arial"/>
                <a:cs typeface="Arial"/>
                <a:sym typeface="Arial"/>
              </a:rPr>
              <a:t> Can we efficiently steer the LLM toward generating valid as well as stable materials while leveraging its prior knowledge?</a:t>
            </a:r>
            <a:endParaRPr/>
          </a:p>
          <a:p>
            <a:pPr indent="-234950" lvl="0" marL="285750" marR="0" rtl="0" algn="just">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Noto Sans Symbols"/>
              <a:buChar char="✔"/>
            </a:pPr>
            <a:r>
              <a:rPr b="0" i="0" lang="en" sz="1400" u="none" cap="none" strike="noStrike">
                <a:solidFill>
                  <a:srgbClr val="0A0A0A"/>
                </a:solidFill>
                <a:latin typeface="Arial"/>
                <a:ea typeface="Arial"/>
                <a:cs typeface="Arial"/>
                <a:sym typeface="Arial"/>
              </a:rPr>
              <a:t>We introduce </a:t>
            </a:r>
            <a:r>
              <a:rPr b="1" i="0" lang="en" sz="1400" u="none" cap="none" strike="noStrike">
                <a:solidFill>
                  <a:schemeClr val="dk1"/>
                </a:solidFill>
                <a:latin typeface="Arial"/>
                <a:ea typeface="Arial"/>
                <a:cs typeface="Arial"/>
                <a:sym typeface="Arial"/>
              </a:rPr>
              <a:t>LLEMA</a:t>
            </a:r>
            <a:r>
              <a:rPr b="0" i="0" lang="en" sz="1400" u="none" cap="none" strike="noStrike">
                <a:solidFill>
                  <a:srgbClr val="0A0A0A"/>
                </a:solidFill>
                <a:latin typeface="Arial"/>
                <a:ea typeface="Arial"/>
                <a:cs typeface="Arial"/>
                <a:sym typeface="Arial"/>
              </a:rPr>
              <a:t>, </a:t>
            </a:r>
            <a:r>
              <a:rPr b="0" i="0" lang="en" sz="1400" u="none" cap="none" strike="noStrike">
                <a:solidFill>
                  <a:srgbClr val="000000"/>
                </a:solidFill>
                <a:latin typeface="Arial"/>
                <a:ea typeface="Arial"/>
                <a:cs typeface="Arial"/>
                <a:sym typeface="Arial"/>
              </a:rPr>
              <a:t>a novel framework that </a:t>
            </a:r>
            <a:r>
              <a:rPr b="1" i="0" lang="en" sz="1400" u="none" cap="none" strike="noStrike">
                <a:solidFill>
                  <a:schemeClr val="dk1"/>
                </a:solidFill>
                <a:latin typeface="Arial"/>
                <a:ea typeface="Arial"/>
                <a:cs typeface="Arial"/>
                <a:sym typeface="Arial"/>
              </a:rPr>
              <a:t>uses</a:t>
            </a:r>
            <a:r>
              <a:rPr b="0" i="0" lang="en" sz="1400" u="none" cap="none" strike="noStrike">
                <a:solidFill>
                  <a:srgbClr val="000000"/>
                </a:solidFill>
                <a:latin typeface="Arial"/>
                <a:ea typeface="Arial"/>
                <a:cs typeface="Arial"/>
                <a:sym typeface="Arial"/>
              </a:rPr>
              <a:t> </a:t>
            </a:r>
            <a:r>
              <a:rPr b="1" i="0" lang="en" sz="1400" u="none" cap="none" strike="noStrike">
                <a:solidFill>
                  <a:schemeClr val="dk1"/>
                </a:solidFill>
                <a:latin typeface="Arial"/>
                <a:ea typeface="Arial"/>
                <a:cs typeface="Arial"/>
                <a:sym typeface="Arial"/>
              </a:rPr>
              <a:t>LLM’s scientific knowledge with evolutionary search</a:t>
            </a:r>
            <a:r>
              <a:rPr b="0" i="0" lang="en" sz="1400" u="none" cap="none" strike="noStrike">
                <a:solidFill>
                  <a:schemeClr val="dk1"/>
                </a:solidFill>
                <a:latin typeface="Arial"/>
                <a:ea typeface="Arial"/>
                <a:cs typeface="Arial"/>
                <a:sym typeface="Arial"/>
              </a:rPr>
              <a:t>, and </a:t>
            </a:r>
            <a:r>
              <a:rPr b="1" i="0" lang="en" sz="1400" u="none" cap="none" strike="noStrike">
                <a:solidFill>
                  <a:schemeClr val="dk1"/>
                </a:solidFill>
                <a:latin typeface="Arial"/>
                <a:ea typeface="Arial"/>
                <a:cs typeface="Arial"/>
                <a:sym typeface="Arial"/>
              </a:rPr>
              <a:t>chemistry-informed design principles</a:t>
            </a:r>
            <a:r>
              <a:rPr b="0" i="0" lang="en" sz="1400" u="none" cap="none" strike="noStrike">
                <a:solidFill>
                  <a:srgbClr val="000000"/>
                </a:solidFill>
                <a:latin typeface="Arial"/>
                <a:ea typeface="Arial"/>
                <a:cs typeface="Arial"/>
                <a:sym typeface="Arial"/>
              </a:rPr>
              <a:t> to generate and refine candidates under multiple task-specific property constraints.</a:t>
            </a:r>
            <a:endParaRPr/>
          </a:p>
          <a:p>
            <a:pPr indent="-196850" lvl="0" marL="285750" marR="0" rtl="0" algn="just">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We create </a:t>
            </a:r>
            <a:r>
              <a:rPr b="1" i="0" lang="en" sz="1400" u="none" cap="none" strike="noStrike">
                <a:solidFill>
                  <a:schemeClr val="dk1"/>
                </a:solidFill>
                <a:latin typeface="Arial"/>
                <a:ea typeface="Arial"/>
                <a:cs typeface="Arial"/>
                <a:sym typeface="Arial"/>
              </a:rPr>
              <a:t>a benchmark suite comprising 14 industrially relevant material discovery tasks</a:t>
            </a:r>
            <a:r>
              <a:rPr b="0" i="0" lang="en" sz="1400" u="none" cap="none" strike="noStrike">
                <a:solidFill>
                  <a:srgbClr val="000000"/>
                </a:solidFill>
                <a:latin typeface="Arial"/>
                <a:ea typeface="Arial"/>
                <a:cs typeface="Arial"/>
                <a:sym typeface="Arial"/>
              </a:rPr>
              <a:t> designed to facilitate the development and evaluation of novel computational methodologies.</a:t>
            </a:r>
            <a:endParaRPr b="0" i="0" sz="1400" u="none" cap="none" strike="noStrike">
              <a:solidFill>
                <a:srgbClr val="0A0A0A"/>
              </a:solidFill>
              <a:latin typeface="Arial"/>
              <a:ea typeface="Arial"/>
              <a:cs typeface="Arial"/>
              <a:sym typeface="Arial"/>
            </a:endParaRPr>
          </a:p>
        </p:txBody>
      </p:sp>
      <p:sp>
        <p:nvSpPr>
          <p:cNvPr id="743" name="Google Shape;743;p64"/>
          <p:cNvSpPr/>
          <p:nvPr/>
        </p:nvSpPr>
        <p:spPr>
          <a:xfrm>
            <a:off x="978717" y="4756354"/>
            <a:ext cx="6539683" cy="295466"/>
          </a:xfrm>
          <a:prstGeom prst="roundRect">
            <a:avLst>
              <a:gd fmla="val 16667" name="adj"/>
            </a:avLst>
          </a:prstGeom>
          <a:solidFill>
            <a:srgbClr val="D4E8E8"/>
          </a:solidFill>
          <a:ln cap="flat" cmpd="sng" w="25400">
            <a:solidFill>
              <a:srgbClr val="380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861F41"/>
                </a:solidFill>
                <a:latin typeface="Times New Roman"/>
                <a:ea typeface="Times New Roman"/>
                <a:cs typeface="Times New Roman"/>
                <a:sym typeface="Times New Roman"/>
              </a:rPr>
              <a:t>N. Abhyankar et. al, "Accelerating Materials Design via LLM-Guided Evolutionary Search", Arxiv 2025.</a:t>
            </a:r>
            <a:endParaRPr b="1" i="0" sz="11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5"/>
          <p:cNvSpPr/>
          <p:nvPr/>
        </p:nvSpPr>
        <p:spPr>
          <a:xfrm>
            <a:off x="454521" y="3358594"/>
            <a:ext cx="8038425" cy="1565472"/>
          </a:xfrm>
          <a:prstGeom prst="roundRect">
            <a:avLst>
              <a:gd fmla="val 5470"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49" name="Google Shape;749;p65"/>
          <p:cNvSpPr/>
          <p:nvPr/>
        </p:nvSpPr>
        <p:spPr>
          <a:xfrm>
            <a:off x="6030457" y="721964"/>
            <a:ext cx="2462490" cy="2583820"/>
          </a:xfrm>
          <a:prstGeom prst="roundRect">
            <a:avLst>
              <a:gd fmla="val 5470"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50" name="Google Shape;750;p65"/>
          <p:cNvSpPr/>
          <p:nvPr/>
        </p:nvSpPr>
        <p:spPr>
          <a:xfrm>
            <a:off x="3253629" y="721964"/>
            <a:ext cx="2462490" cy="2583820"/>
          </a:xfrm>
          <a:prstGeom prst="roundRect">
            <a:avLst>
              <a:gd fmla="val 5470"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51" name="Google Shape;751;p65"/>
          <p:cNvSpPr/>
          <p:nvPr/>
        </p:nvSpPr>
        <p:spPr>
          <a:xfrm>
            <a:off x="454522" y="721964"/>
            <a:ext cx="2462490" cy="2583820"/>
          </a:xfrm>
          <a:prstGeom prst="roundRect">
            <a:avLst>
              <a:gd fmla="val 5470"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52" name="Google Shape;752;p6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53" name="Google Shape;753;p65"/>
          <p:cNvSpPr txBox="1"/>
          <p:nvPr/>
        </p:nvSpPr>
        <p:spPr>
          <a:xfrm>
            <a:off x="214745" y="148239"/>
            <a:ext cx="469063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Materials Discovery Paradigms</a:t>
            </a:r>
            <a:endParaRPr/>
          </a:p>
        </p:txBody>
      </p:sp>
      <p:pic>
        <p:nvPicPr>
          <p:cNvPr descr="Marie Curie 1867 - 1934 Polish French physicist in her laboratory. With her  husband Pierre she isolated the radioactive elements Stock Photo - Alamy" id="754" name="Google Shape;754;p65"/>
          <p:cNvPicPr preferRelativeResize="0"/>
          <p:nvPr/>
        </p:nvPicPr>
        <p:blipFill rotWithShape="1">
          <a:blip r:embed="rId3">
            <a:alphaModFix/>
          </a:blip>
          <a:srcRect b="12433" l="18710" r="16324" t="19982"/>
          <a:stretch/>
        </p:blipFill>
        <p:spPr>
          <a:xfrm>
            <a:off x="698439" y="1264684"/>
            <a:ext cx="1266432" cy="1606560"/>
          </a:xfrm>
          <a:prstGeom prst="rect">
            <a:avLst/>
          </a:prstGeom>
          <a:noFill/>
          <a:ln>
            <a:noFill/>
          </a:ln>
        </p:spPr>
      </p:pic>
      <p:sp>
        <p:nvSpPr>
          <p:cNvPr id="755" name="Google Shape;755;p65"/>
          <p:cNvSpPr txBox="1"/>
          <p:nvPr/>
        </p:nvSpPr>
        <p:spPr>
          <a:xfrm>
            <a:off x="754725" y="1048570"/>
            <a:ext cx="115386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Madam Curie</a:t>
            </a:r>
            <a:endParaRPr/>
          </a:p>
        </p:txBody>
      </p:sp>
      <p:pic>
        <p:nvPicPr>
          <p:cNvPr descr="Heike Kamerlingh Onnes was the first person to liquefy helium - opening up  an entirely new chapter in low-temperature physics. Onnes, born on this day  1853, used an ingenious apparatus to cool" id="756" name="Google Shape;756;p65"/>
          <p:cNvPicPr preferRelativeResize="0"/>
          <p:nvPr/>
        </p:nvPicPr>
        <p:blipFill rotWithShape="1">
          <a:blip r:embed="rId4">
            <a:alphaModFix/>
          </a:blip>
          <a:srcRect b="0" l="0" r="0" t="0"/>
          <a:stretch/>
        </p:blipFill>
        <p:spPr>
          <a:xfrm>
            <a:off x="1483585" y="1399982"/>
            <a:ext cx="1153860" cy="1609332"/>
          </a:xfrm>
          <a:prstGeom prst="rect">
            <a:avLst/>
          </a:prstGeom>
          <a:noFill/>
          <a:ln>
            <a:noFill/>
          </a:ln>
        </p:spPr>
      </p:pic>
      <p:sp>
        <p:nvSpPr>
          <p:cNvPr id="757" name="Google Shape;757;p65"/>
          <p:cNvSpPr txBox="1"/>
          <p:nvPr/>
        </p:nvSpPr>
        <p:spPr>
          <a:xfrm>
            <a:off x="454521" y="730165"/>
            <a:ext cx="246249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(A) Experiment-driven</a:t>
            </a:r>
            <a:endParaRPr/>
          </a:p>
        </p:txBody>
      </p:sp>
      <p:sp>
        <p:nvSpPr>
          <p:cNvPr id="758" name="Google Shape;758;p65"/>
          <p:cNvSpPr txBox="1"/>
          <p:nvPr/>
        </p:nvSpPr>
        <p:spPr>
          <a:xfrm>
            <a:off x="1483585" y="2945657"/>
            <a:ext cx="1153860"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Heike Onnes</a:t>
            </a:r>
            <a:endParaRPr/>
          </a:p>
        </p:txBody>
      </p:sp>
      <p:sp>
        <p:nvSpPr>
          <p:cNvPr id="759" name="Google Shape;759;p65"/>
          <p:cNvSpPr txBox="1"/>
          <p:nvPr/>
        </p:nvSpPr>
        <p:spPr>
          <a:xfrm>
            <a:off x="3253629" y="721963"/>
            <a:ext cx="246248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(B) Theory-driven</a:t>
            </a:r>
            <a:endParaRPr/>
          </a:p>
        </p:txBody>
      </p:sp>
      <p:pic>
        <p:nvPicPr>
          <p:cNvPr descr="3+ Hundred Dirac Royalty-Free Images, Stock Photos &amp; Pictures | Shutterstock" id="760" name="Google Shape;760;p65"/>
          <p:cNvPicPr preferRelativeResize="0"/>
          <p:nvPr/>
        </p:nvPicPr>
        <p:blipFill rotWithShape="1">
          <a:blip r:embed="rId5">
            <a:alphaModFix/>
          </a:blip>
          <a:srcRect b="0" l="0" r="0" t="0"/>
          <a:stretch/>
        </p:blipFill>
        <p:spPr>
          <a:xfrm>
            <a:off x="3479027" y="1338459"/>
            <a:ext cx="1530442" cy="1091715"/>
          </a:xfrm>
          <a:prstGeom prst="rect">
            <a:avLst/>
          </a:prstGeom>
          <a:noFill/>
          <a:ln>
            <a:noFill/>
          </a:ln>
        </p:spPr>
      </p:pic>
      <p:sp>
        <p:nvSpPr>
          <p:cNvPr id="761" name="Google Shape;761;p65"/>
          <p:cNvSpPr txBox="1"/>
          <p:nvPr/>
        </p:nvSpPr>
        <p:spPr>
          <a:xfrm>
            <a:off x="6134130" y="699292"/>
            <a:ext cx="22551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(C) Computation-driven</a:t>
            </a:r>
            <a:endParaRPr/>
          </a:p>
        </p:txBody>
      </p:sp>
      <p:sp>
        <p:nvSpPr>
          <p:cNvPr id="762" name="Google Shape;762;p65"/>
          <p:cNvSpPr txBox="1"/>
          <p:nvPr/>
        </p:nvSpPr>
        <p:spPr>
          <a:xfrm>
            <a:off x="454522" y="3358594"/>
            <a:ext cx="22551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(D) AI-driven</a:t>
            </a:r>
            <a:endParaRPr/>
          </a:p>
        </p:txBody>
      </p:sp>
      <p:pic>
        <p:nvPicPr>
          <p:cNvPr descr="BCS Theory - John Bardeen" id="763" name="Google Shape;763;p65"/>
          <p:cNvPicPr preferRelativeResize="0"/>
          <p:nvPr/>
        </p:nvPicPr>
        <p:blipFill rotWithShape="1">
          <a:blip r:embed="rId6">
            <a:alphaModFix/>
          </a:blip>
          <a:srcRect b="0" l="54120" r="0" t="0"/>
          <a:stretch/>
        </p:blipFill>
        <p:spPr>
          <a:xfrm>
            <a:off x="3927627" y="1905350"/>
            <a:ext cx="1469580" cy="1091715"/>
          </a:xfrm>
          <a:prstGeom prst="rect">
            <a:avLst/>
          </a:prstGeom>
          <a:noFill/>
          <a:ln>
            <a:noFill/>
          </a:ln>
        </p:spPr>
      </p:pic>
      <p:pic>
        <p:nvPicPr>
          <p:cNvPr descr="Density Functional Theory: Modeling, Mathematical Analysis, Computational  Methods, and Applications | SpringerLink" id="764" name="Google Shape;764;p65"/>
          <p:cNvPicPr preferRelativeResize="0"/>
          <p:nvPr/>
        </p:nvPicPr>
        <p:blipFill rotWithShape="1">
          <a:blip r:embed="rId7">
            <a:alphaModFix/>
          </a:blip>
          <a:srcRect b="0" l="0" r="0" t="0"/>
          <a:stretch/>
        </p:blipFill>
        <p:spPr>
          <a:xfrm>
            <a:off x="6350187" y="1241492"/>
            <a:ext cx="1016350" cy="1390217"/>
          </a:xfrm>
          <a:prstGeom prst="rect">
            <a:avLst/>
          </a:prstGeom>
          <a:noFill/>
          <a:ln>
            <a:noFill/>
          </a:ln>
        </p:spPr>
      </p:pic>
      <p:pic>
        <p:nvPicPr>
          <p:cNvPr descr="High Throughput Screening: Methods and Protocols | SpringerLink" id="765" name="Google Shape;765;p65"/>
          <p:cNvPicPr preferRelativeResize="0"/>
          <p:nvPr/>
        </p:nvPicPr>
        <p:blipFill rotWithShape="1">
          <a:blip r:embed="rId8">
            <a:alphaModFix/>
          </a:blip>
          <a:srcRect b="0" l="0" r="0" t="0"/>
          <a:stretch/>
        </p:blipFill>
        <p:spPr>
          <a:xfrm>
            <a:off x="7187814" y="1610818"/>
            <a:ext cx="1016350" cy="1406053"/>
          </a:xfrm>
          <a:prstGeom prst="rect">
            <a:avLst/>
          </a:prstGeom>
          <a:noFill/>
          <a:ln>
            <a:noFill/>
          </a:ln>
        </p:spPr>
      </p:pic>
      <p:pic>
        <p:nvPicPr>
          <p:cNvPr id="766" name="Google Shape;766;p65"/>
          <p:cNvPicPr preferRelativeResize="0"/>
          <p:nvPr/>
        </p:nvPicPr>
        <p:blipFill rotWithShape="1">
          <a:blip r:embed="rId9">
            <a:alphaModFix/>
          </a:blip>
          <a:srcRect b="0" l="0" r="0" t="0"/>
          <a:stretch/>
        </p:blipFill>
        <p:spPr>
          <a:xfrm>
            <a:off x="3197864" y="3415441"/>
            <a:ext cx="2849863" cy="1281928"/>
          </a:xfrm>
          <a:prstGeom prst="rect">
            <a:avLst/>
          </a:prstGeom>
          <a:noFill/>
          <a:ln>
            <a:noFill/>
          </a:ln>
        </p:spPr>
      </p:pic>
      <p:pic>
        <p:nvPicPr>
          <p:cNvPr id="767" name="Google Shape;767;p65"/>
          <p:cNvPicPr preferRelativeResize="0"/>
          <p:nvPr/>
        </p:nvPicPr>
        <p:blipFill rotWithShape="1">
          <a:blip r:embed="rId10">
            <a:alphaModFix/>
          </a:blip>
          <a:srcRect b="0" l="0" r="0" t="0"/>
          <a:stretch/>
        </p:blipFill>
        <p:spPr>
          <a:xfrm>
            <a:off x="6396252" y="3424037"/>
            <a:ext cx="2076206" cy="1281928"/>
          </a:xfrm>
          <a:prstGeom prst="rect">
            <a:avLst/>
          </a:prstGeom>
          <a:noFill/>
          <a:ln>
            <a:noFill/>
          </a:ln>
        </p:spPr>
      </p:pic>
      <p:sp>
        <p:nvSpPr>
          <p:cNvPr id="768" name="Google Shape;768;p65"/>
          <p:cNvSpPr txBox="1"/>
          <p:nvPr/>
        </p:nvSpPr>
        <p:spPr>
          <a:xfrm>
            <a:off x="3259357" y="4658907"/>
            <a:ext cx="277325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Google GNoME</a:t>
            </a:r>
            <a:endParaRPr/>
          </a:p>
        </p:txBody>
      </p:sp>
      <p:sp>
        <p:nvSpPr>
          <p:cNvPr id="769" name="Google Shape;769;p65"/>
          <p:cNvSpPr txBox="1"/>
          <p:nvPr/>
        </p:nvSpPr>
        <p:spPr>
          <a:xfrm>
            <a:off x="6047727" y="4763177"/>
            <a:ext cx="277325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Meta OMat</a:t>
            </a:r>
            <a:endParaRPr/>
          </a:p>
        </p:txBody>
      </p:sp>
      <p:pic>
        <p:nvPicPr>
          <p:cNvPr id="770" name="Google Shape;770;p65"/>
          <p:cNvPicPr preferRelativeResize="0"/>
          <p:nvPr/>
        </p:nvPicPr>
        <p:blipFill rotWithShape="1">
          <a:blip r:embed="rId11">
            <a:alphaModFix/>
          </a:blip>
          <a:srcRect b="0" l="0" r="0" t="0"/>
          <a:stretch/>
        </p:blipFill>
        <p:spPr>
          <a:xfrm>
            <a:off x="685715" y="3641399"/>
            <a:ext cx="2231298" cy="1064566"/>
          </a:xfrm>
          <a:prstGeom prst="rect">
            <a:avLst/>
          </a:prstGeom>
          <a:noFill/>
          <a:ln>
            <a:noFill/>
          </a:ln>
        </p:spPr>
      </p:pic>
      <p:pic>
        <p:nvPicPr>
          <p:cNvPr id="771" name="Google Shape;771;p65"/>
          <p:cNvPicPr preferRelativeResize="0"/>
          <p:nvPr/>
        </p:nvPicPr>
        <p:blipFill rotWithShape="1">
          <a:blip r:embed="rId12">
            <a:alphaModFix/>
          </a:blip>
          <a:srcRect b="0" l="0" r="0" t="0"/>
          <a:stretch/>
        </p:blipFill>
        <p:spPr>
          <a:xfrm>
            <a:off x="685715" y="2900767"/>
            <a:ext cx="625951" cy="310997"/>
          </a:xfrm>
          <a:prstGeom prst="rect">
            <a:avLst/>
          </a:prstGeom>
          <a:noFill/>
          <a:ln>
            <a:noFill/>
          </a:ln>
        </p:spPr>
      </p:pic>
      <p:sp>
        <p:nvSpPr>
          <p:cNvPr id="772" name="Google Shape;772;p65"/>
          <p:cNvSpPr txBox="1"/>
          <p:nvPr/>
        </p:nvSpPr>
        <p:spPr>
          <a:xfrm>
            <a:off x="122842" y="4925670"/>
            <a:ext cx="8349616"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sng" cap="none" strike="noStrike">
                <a:solidFill>
                  <a:schemeClr val="hlink"/>
                </a:solidFill>
                <a:latin typeface="Arial"/>
                <a:ea typeface="Arial"/>
                <a:cs typeface="Arial"/>
                <a:sym typeface="Arial"/>
                <a:hlinkClick r:id="rId13"/>
              </a:rPr>
              <a:t>AI-driven inverse design of materials: Past, present and future</a:t>
            </a:r>
            <a:endParaRPr b="0" i="0" sz="1000" u="none" cap="none" strike="noStrike">
              <a:solidFill>
                <a:srgbClr val="0A0A0A"/>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78" name="Google Shape;778;p66"/>
          <p:cNvSpPr txBox="1"/>
          <p:nvPr/>
        </p:nvSpPr>
        <p:spPr>
          <a:xfrm>
            <a:off x="214745" y="148239"/>
            <a:ext cx="469063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AI-Driven Material Discovery</a:t>
            </a:r>
            <a:endParaRPr/>
          </a:p>
        </p:txBody>
      </p:sp>
      <p:pic>
        <p:nvPicPr>
          <p:cNvPr id="779" name="Google Shape;779;p66"/>
          <p:cNvPicPr preferRelativeResize="0"/>
          <p:nvPr/>
        </p:nvPicPr>
        <p:blipFill rotWithShape="1">
          <a:blip r:embed="rId3">
            <a:alphaModFix/>
          </a:blip>
          <a:srcRect b="0" l="0" r="46483" t="0"/>
          <a:stretch/>
        </p:blipFill>
        <p:spPr>
          <a:xfrm>
            <a:off x="5814680" y="649864"/>
            <a:ext cx="2932128" cy="2042214"/>
          </a:xfrm>
          <a:prstGeom prst="rect">
            <a:avLst/>
          </a:prstGeom>
          <a:noFill/>
          <a:ln>
            <a:noFill/>
          </a:ln>
        </p:spPr>
      </p:pic>
      <p:pic>
        <p:nvPicPr>
          <p:cNvPr id="780" name="Google Shape;780;p66"/>
          <p:cNvPicPr preferRelativeResize="0"/>
          <p:nvPr/>
        </p:nvPicPr>
        <p:blipFill rotWithShape="1">
          <a:blip r:embed="rId3">
            <a:alphaModFix/>
          </a:blip>
          <a:srcRect b="0" l="53516" r="0" t="0"/>
          <a:stretch/>
        </p:blipFill>
        <p:spPr>
          <a:xfrm>
            <a:off x="5860022" y="2694693"/>
            <a:ext cx="2546714" cy="2042214"/>
          </a:xfrm>
          <a:prstGeom prst="rect">
            <a:avLst/>
          </a:prstGeom>
          <a:noFill/>
          <a:ln>
            <a:noFill/>
          </a:ln>
        </p:spPr>
      </p:pic>
      <p:sp>
        <p:nvSpPr>
          <p:cNvPr id="781" name="Google Shape;781;p66"/>
          <p:cNvSpPr txBox="1"/>
          <p:nvPr/>
        </p:nvSpPr>
        <p:spPr>
          <a:xfrm>
            <a:off x="122842" y="4810596"/>
            <a:ext cx="8349616"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sng" cap="none" strike="noStrike">
                <a:solidFill>
                  <a:schemeClr val="hlink"/>
                </a:solidFill>
                <a:latin typeface="Arial"/>
                <a:ea typeface="Arial"/>
                <a:cs typeface="Arial"/>
                <a:sym typeface="Arial"/>
                <a:hlinkClick r:id="rId4"/>
              </a:rPr>
              <a:t>AI-driven inverse design of materials: Past, present and future</a:t>
            </a:r>
            <a:endParaRPr b="0" i="0" sz="1000" u="none" cap="none" strike="noStrike">
              <a:solidFill>
                <a:srgbClr val="0A0A0A"/>
              </a:solidFill>
              <a:latin typeface="Arial"/>
              <a:ea typeface="Arial"/>
              <a:cs typeface="Arial"/>
              <a:sym typeface="Arial"/>
            </a:endParaRPr>
          </a:p>
        </p:txBody>
      </p:sp>
      <p:sp>
        <p:nvSpPr>
          <p:cNvPr id="782" name="Google Shape;782;p66"/>
          <p:cNvSpPr/>
          <p:nvPr/>
        </p:nvSpPr>
        <p:spPr>
          <a:xfrm>
            <a:off x="294724" y="845680"/>
            <a:ext cx="5248984" cy="3539430"/>
          </a:xfrm>
          <a:prstGeom prst="rect">
            <a:avLst/>
          </a:prstGeom>
          <a:noFill/>
          <a:ln>
            <a:noFill/>
          </a:ln>
        </p:spPr>
        <p:txBody>
          <a:bodyPr anchorCtr="0" anchor="ctr"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Traditional discovery methods </a:t>
            </a:r>
            <a:r>
              <a:rPr b="0" i="0" lang="en" sz="1400" u="none" cap="none" strike="noStrike">
                <a:solidFill>
                  <a:srgbClr val="000000"/>
                </a:solidFill>
                <a:latin typeface="Arial"/>
                <a:ea typeface="Arial"/>
                <a:cs typeface="Arial"/>
                <a:sym typeface="Arial"/>
              </a:rPr>
              <a:t>are </a:t>
            </a:r>
            <a:r>
              <a:rPr b="1" i="0" lang="en" sz="1400" u="none" cap="none" strike="noStrike">
                <a:solidFill>
                  <a:srgbClr val="000000"/>
                </a:solidFill>
                <a:latin typeface="Arial"/>
                <a:ea typeface="Arial"/>
                <a:cs typeface="Arial"/>
                <a:sym typeface="Arial"/>
              </a:rPr>
              <a:t>slow</a:t>
            </a: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costly</a:t>
            </a:r>
            <a:r>
              <a:rPr b="0" i="0" lang="en" sz="1400" u="none" cap="none" strike="noStrike">
                <a:solidFill>
                  <a:srgbClr val="000000"/>
                </a:solidFill>
                <a:latin typeface="Arial"/>
                <a:ea typeface="Arial"/>
                <a:cs typeface="Arial"/>
                <a:sym typeface="Arial"/>
              </a:rPr>
              <a:t>, and </a:t>
            </a:r>
            <a:r>
              <a:rPr b="1" i="0" lang="en" sz="1400" u="none" cap="none" strike="noStrike">
                <a:solidFill>
                  <a:srgbClr val="000000"/>
                </a:solidFill>
                <a:latin typeface="Arial"/>
                <a:ea typeface="Arial"/>
                <a:cs typeface="Arial"/>
                <a:sym typeface="Arial"/>
              </a:rPr>
              <a:t>labor-intensive</a:t>
            </a:r>
            <a:r>
              <a:rPr b="0" i="0" lang="en" sz="1400" u="none" cap="none" strike="noStrike">
                <a:solidFill>
                  <a:srgbClr val="000000"/>
                </a:solidFill>
                <a:latin typeface="Arial"/>
                <a:ea typeface="Arial"/>
                <a:cs typeface="Arial"/>
                <a:sym typeface="Arial"/>
              </a:rPr>
              <a:t>, unable to match today’s pace of innovation.</a:t>
            </a:r>
            <a:endParaRPr/>
          </a:p>
          <a:p>
            <a:pPr indent="-196850" lvl="0" marL="28575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AI enables rapid pattern recognition, uncovering hidden links between crystal structures and material properties. </a:t>
            </a:r>
            <a:endParaRPr/>
          </a:p>
          <a:p>
            <a:pPr indent="-196850" lvl="0" marL="28575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Machine learning</a:t>
            </a: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expedites forecasting</a:t>
            </a:r>
            <a:r>
              <a:rPr b="0" i="0" lang="en" sz="1400" u="none" cap="none" strike="noStrike">
                <a:solidFill>
                  <a:srgbClr val="000000"/>
                </a:solidFill>
                <a:latin typeface="Arial"/>
                <a:ea typeface="Arial"/>
                <a:cs typeface="Arial"/>
                <a:sym typeface="Arial"/>
              </a:rPr>
              <a:t> properties like mechanical strength and stability, dramatically speeding up development cycles.</a:t>
            </a:r>
            <a:endParaRPr/>
          </a:p>
          <a:p>
            <a:pPr indent="-196850" lvl="0" marL="28575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Consequently, the works focusing on ‘machine learning material discovery’ has been garnering escalating research interest.</a:t>
            </a:r>
            <a:endParaRPr/>
          </a:p>
          <a:p>
            <a:pPr indent="-196850" lvl="0" marL="28575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AI-driven methods like </a:t>
            </a:r>
            <a:r>
              <a:rPr b="1" i="0" lang="en" sz="1400" u="none" cap="none" strike="noStrike">
                <a:solidFill>
                  <a:srgbClr val="000000"/>
                </a:solidFill>
                <a:latin typeface="Arial"/>
                <a:ea typeface="Arial"/>
                <a:cs typeface="Arial"/>
                <a:sym typeface="Arial"/>
              </a:rPr>
              <a:t>GNoME and OMat24 has increased the pace of materials discovery process</a:t>
            </a:r>
            <a:r>
              <a:rPr b="0" i="0" lang="en" sz="1400" u="none" cap="none" strike="noStrike">
                <a:solidFill>
                  <a:srgbClr val="000000"/>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89" name="Google Shape;789;p67"/>
          <p:cNvSpPr txBox="1"/>
          <p:nvPr/>
        </p:nvSpPr>
        <p:spPr>
          <a:xfrm>
            <a:off x="214978" y="234723"/>
            <a:ext cx="8033518"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LLEMA: LLM-Guided Evolutionary Search</a:t>
            </a:r>
            <a:endParaRPr b="0" i="0" sz="2400" u="none" cap="none" strike="noStrike">
              <a:solidFill>
                <a:schemeClr val="dk1"/>
              </a:solidFill>
              <a:latin typeface="Aharoni"/>
              <a:ea typeface="Aharoni"/>
              <a:cs typeface="Aharoni"/>
              <a:sym typeface="Aharoni"/>
            </a:endParaRPr>
          </a:p>
        </p:txBody>
      </p:sp>
      <p:pic>
        <p:nvPicPr>
          <p:cNvPr id="790" name="Google Shape;790;p67"/>
          <p:cNvPicPr preferRelativeResize="0"/>
          <p:nvPr/>
        </p:nvPicPr>
        <p:blipFill rotWithShape="1">
          <a:blip r:embed="rId3">
            <a:alphaModFix/>
          </a:blip>
          <a:srcRect b="0" l="0" r="0" t="0"/>
          <a:stretch/>
        </p:blipFill>
        <p:spPr>
          <a:xfrm>
            <a:off x="439538" y="959741"/>
            <a:ext cx="7880746" cy="388102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97" name="Google Shape;797;p68"/>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LLEMA | Material Discovery Benchmark</a:t>
            </a:r>
            <a:endParaRPr/>
          </a:p>
        </p:txBody>
      </p:sp>
      <p:sp>
        <p:nvSpPr>
          <p:cNvPr id="798" name="Google Shape;798;p68"/>
          <p:cNvSpPr/>
          <p:nvPr/>
        </p:nvSpPr>
        <p:spPr>
          <a:xfrm>
            <a:off x="627232" y="838830"/>
            <a:ext cx="1275585" cy="572700"/>
          </a:xfrm>
          <a:prstGeom prst="roundRect">
            <a:avLst>
              <a:gd fmla="val 16667" name="adj"/>
            </a:avLst>
          </a:prstGeom>
          <a:solidFill>
            <a:srgbClr val="E2E4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Electronics</a:t>
            </a:r>
            <a:endParaRPr/>
          </a:p>
        </p:txBody>
      </p:sp>
      <p:sp>
        <p:nvSpPr>
          <p:cNvPr id="799" name="Google Shape;799;p68"/>
          <p:cNvSpPr/>
          <p:nvPr/>
        </p:nvSpPr>
        <p:spPr>
          <a:xfrm>
            <a:off x="627231" y="1510519"/>
            <a:ext cx="1275586" cy="572700"/>
          </a:xfrm>
          <a:prstGeom prst="roundRect">
            <a:avLst>
              <a:gd fmla="val 16667" name="adj"/>
            </a:avLst>
          </a:prstGeom>
          <a:solidFill>
            <a:srgbClr val="E2E4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Dielectrics</a:t>
            </a:r>
            <a:endParaRPr/>
          </a:p>
        </p:txBody>
      </p:sp>
      <p:sp>
        <p:nvSpPr>
          <p:cNvPr id="800" name="Google Shape;800;p68"/>
          <p:cNvSpPr/>
          <p:nvPr/>
        </p:nvSpPr>
        <p:spPr>
          <a:xfrm>
            <a:off x="627231" y="2185740"/>
            <a:ext cx="1275586" cy="572700"/>
          </a:xfrm>
          <a:prstGeom prst="roundRect">
            <a:avLst>
              <a:gd fmla="val 16667" name="adj"/>
            </a:avLst>
          </a:prstGeom>
          <a:solidFill>
            <a:srgbClr val="E2E4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Aerospace</a:t>
            </a:r>
            <a:endParaRPr/>
          </a:p>
        </p:txBody>
      </p:sp>
      <p:sp>
        <p:nvSpPr>
          <p:cNvPr id="801" name="Google Shape;801;p68"/>
          <p:cNvSpPr/>
          <p:nvPr/>
        </p:nvSpPr>
        <p:spPr>
          <a:xfrm>
            <a:off x="627231" y="2874033"/>
            <a:ext cx="1275586" cy="572700"/>
          </a:xfrm>
          <a:prstGeom prst="roundRect">
            <a:avLst>
              <a:gd fmla="val 16667" name="adj"/>
            </a:avLst>
          </a:prstGeom>
          <a:solidFill>
            <a:srgbClr val="E2E4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Energy</a:t>
            </a:r>
            <a:endParaRPr/>
          </a:p>
        </p:txBody>
      </p:sp>
      <p:pic>
        <p:nvPicPr>
          <p:cNvPr descr="Chip - Free electronics icons" id="802" name="Google Shape;802;p68"/>
          <p:cNvPicPr preferRelativeResize="0"/>
          <p:nvPr/>
        </p:nvPicPr>
        <p:blipFill rotWithShape="1">
          <a:blip r:embed="rId3">
            <a:alphaModFix/>
          </a:blip>
          <a:srcRect b="0" l="0" r="0" t="0"/>
          <a:stretch/>
        </p:blipFill>
        <p:spPr>
          <a:xfrm>
            <a:off x="1719746" y="716230"/>
            <a:ext cx="259271" cy="259271"/>
          </a:xfrm>
          <a:prstGeom prst="rect">
            <a:avLst/>
          </a:prstGeom>
          <a:noFill/>
          <a:ln>
            <a:noFill/>
          </a:ln>
        </p:spPr>
      </p:pic>
      <p:pic>
        <p:nvPicPr>
          <p:cNvPr descr="Coating, complex, composition, layer, material, outline, protect icon -  Download on Iconfinder" id="803" name="Google Shape;803;p68"/>
          <p:cNvPicPr preferRelativeResize="0"/>
          <p:nvPr/>
        </p:nvPicPr>
        <p:blipFill rotWithShape="1">
          <a:blip r:embed="rId4">
            <a:alphaModFix/>
          </a:blip>
          <a:srcRect b="0" l="0" r="0" t="0"/>
          <a:stretch/>
        </p:blipFill>
        <p:spPr>
          <a:xfrm>
            <a:off x="1663264" y="1397556"/>
            <a:ext cx="372234" cy="372234"/>
          </a:xfrm>
          <a:prstGeom prst="rect">
            <a:avLst/>
          </a:prstGeom>
          <a:noFill/>
          <a:ln>
            <a:noFill/>
          </a:ln>
        </p:spPr>
      </p:pic>
      <p:pic>
        <p:nvPicPr>
          <p:cNvPr descr="Airplane Clipart Images – Browse 67,808 Stock Photos, Vectors, and Video |  Adobe Stock" id="804" name="Google Shape;804;p68"/>
          <p:cNvPicPr preferRelativeResize="0"/>
          <p:nvPr/>
        </p:nvPicPr>
        <p:blipFill rotWithShape="1">
          <a:blip r:embed="rId5">
            <a:alphaModFix/>
          </a:blip>
          <a:srcRect b="0" l="0" r="0" t="0"/>
          <a:stretch/>
        </p:blipFill>
        <p:spPr>
          <a:xfrm>
            <a:off x="1712248" y="2178189"/>
            <a:ext cx="266768" cy="172727"/>
          </a:xfrm>
          <a:prstGeom prst="rect">
            <a:avLst/>
          </a:prstGeom>
          <a:noFill/>
          <a:ln>
            <a:noFill/>
          </a:ln>
        </p:spPr>
      </p:pic>
      <p:pic>
        <p:nvPicPr>
          <p:cNvPr descr="Energy consumption Generic Rounded Shapes icon | Freepik" id="805" name="Google Shape;805;p68"/>
          <p:cNvPicPr preferRelativeResize="0"/>
          <p:nvPr/>
        </p:nvPicPr>
        <p:blipFill rotWithShape="1">
          <a:blip r:embed="rId6">
            <a:alphaModFix/>
          </a:blip>
          <a:srcRect b="0" l="0" r="0" t="0"/>
          <a:stretch/>
        </p:blipFill>
        <p:spPr>
          <a:xfrm>
            <a:off x="1746644" y="2776935"/>
            <a:ext cx="287301" cy="287301"/>
          </a:xfrm>
          <a:prstGeom prst="rect">
            <a:avLst/>
          </a:prstGeom>
          <a:noFill/>
          <a:ln>
            <a:noFill/>
          </a:ln>
        </p:spPr>
      </p:pic>
      <p:sp>
        <p:nvSpPr>
          <p:cNvPr id="806" name="Google Shape;806;p68"/>
          <p:cNvSpPr/>
          <p:nvPr/>
        </p:nvSpPr>
        <p:spPr>
          <a:xfrm>
            <a:off x="627231" y="3540477"/>
            <a:ext cx="1275586" cy="572700"/>
          </a:xfrm>
          <a:prstGeom prst="roundRect">
            <a:avLst>
              <a:gd fmla="val 16667" name="adj"/>
            </a:avLst>
          </a:prstGeom>
          <a:solidFill>
            <a:srgbClr val="E2E4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Mechanical</a:t>
            </a:r>
            <a:endParaRPr/>
          </a:p>
        </p:txBody>
      </p:sp>
      <p:pic>
        <p:nvPicPr>
          <p:cNvPr descr="harbour bridge australian 17063764 Vector Art at Vecteezy" id="807" name="Google Shape;807;p68"/>
          <p:cNvPicPr preferRelativeResize="0"/>
          <p:nvPr/>
        </p:nvPicPr>
        <p:blipFill rotWithShape="1">
          <a:blip r:embed="rId7">
            <a:alphaModFix/>
          </a:blip>
          <a:srcRect b="0" l="0" r="0" t="0"/>
          <a:stretch/>
        </p:blipFill>
        <p:spPr>
          <a:xfrm>
            <a:off x="1712248" y="3417694"/>
            <a:ext cx="347890" cy="347890"/>
          </a:xfrm>
          <a:prstGeom prst="rect">
            <a:avLst/>
          </a:prstGeom>
          <a:noFill/>
          <a:ln>
            <a:noFill/>
          </a:ln>
        </p:spPr>
      </p:pic>
      <p:sp>
        <p:nvSpPr>
          <p:cNvPr id="808" name="Google Shape;808;p68"/>
          <p:cNvSpPr/>
          <p:nvPr/>
        </p:nvSpPr>
        <p:spPr>
          <a:xfrm>
            <a:off x="627231" y="4210275"/>
            <a:ext cx="1275586" cy="572700"/>
          </a:xfrm>
          <a:prstGeom prst="roundRect">
            <a:avLst>
              <a:gd fmla="val 16667" name="adj"/>
            </a:avLst>
          </a:prstGeom>
          <a:solidFill>
            <a:srgbClr val="E2E4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Acoustics/ Optics</a:t>
            </a:r>
            <a:endParaRPr/>
          </a:p>
        </p:txBody>
      </p:sp>
      <p:pic>
        <p:nvPicPr>
          <p:cNvPr descr="150+ Acoustics Stock Illustrations, Royalty-Free Vector Graphics &amp; Clip Art  - iStock | Noise acoustics, Construction acoustics, Interior acoustics" id="809" name="Google Shape;809;p68"/>
          <p:cNvPicPr preferRelativeResize="0"/>
          <p:nvPr/>
        </p:nvPicPr>
        <p:blipFill rotWithShape="1">
          <a:blip r:embed="rId8">
            <a:alphaModFix/>
          </a:blip>
          <a:srcRect b="84139" l="23539" r="63598" t="5257"/>
          <a:stretch/>
        </p:blipFill>
        <p:spPr>
          <a:xfrm>
            <a:off x="1797649" y="4172588"/>
            <a:ext cx="213314" cy="175852"/>
          </a:xfrm>
          <a:prstGeom prst="rect">
            <a:avLst/>
          </a:prstGeom>
          <a:noFill/>
          <a:ln>
            <a:noFill/>
          </a:ln>
        </p:spPr>
      </p:pic>
      <p:sp>
        <p:nvSpPr>
          <p:cNvPr id="810" name="Google Shape;810;p68"/>
          <p:cNvSpPr/>
          <p:nvPr/>
        </p:nvSpPr>
        <p:spPr>
          <a:xfrm>
            <a:off x="2086009" y="838830"/>
            <a:ext cx="6392972" cy="5727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A0A0A"/>
              </a:solidFill>
              <a:latin typeface="Arial"/>
              <a:ea typeface="Arial"/>
              <a:cs typeface="Arial"/>
              <a:sym typeface="Arial"/>
            </a:endParaRPr>
          </a:p>
        </p:txBody>
      </p:sp>
      <p:sp>
        <p:nvSpPr>
          <p:cNvPr id="811" name="Google Shape;811;p68"/>
          <p:cNvSpPr/>
          <p:nvPr/>
        </p:nvSpPr>
        <p:spPr>
          <a:xfrm>
            <a:off x="2086009" y="1510519"/>
            <a:ext cx="6392972" cy="5727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A0A0A"/>
              </a:solidFill>
              <a:latin typeface="Arial"/>
              <a:ea typeface="Arial"/>
              <a:cs typeface="Arial"/>
              <a:sym typeface="Arial"/>
            </a:endParaRPr>
          </a:p>
        </p:txBody>
      </p:sp>
      <p:sp>
        <p:nvSpPr>
          <p:cNvPr id="812" name="Google Shape;812;p68"/>
          <p:cNvSpPr/>
          <p:nvPr/>
        </p:nvSpPr>
        <p:spPr>
          <a:xfrm>
            <a:off x="2086009" y="2176902"/>
            <a:ext cx="6392972" cy="5727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A0A0A"/>
              </a:solidFill>
              <a:latin typeface="Arial"/>
              <a:ea typeface="Arial"/>
              <a:cs typeface="Arial"/>
              <a:sym typeface="Arial"/>
            </a:endParaRPr>
          </a:p>
        </p:txBody>
      </p:sp>
      <p:sp>
        <p:nvSpPr>
          <p:cNvPr id="813" name="Google Shape;813;p68"/>
          <p:cNvSpPr/>
          <p:nvPr/>
        </p:nvSpPr>
        <p:spPr>
          <a:xfrm>
            <a:off x="2086009" y="2844994"/>
            <a:ext cx="6392972" cy="5727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A0A0A"/>
              </a:solidFill>
              <a:latin typeface="Arial"/>
              <a:ea typeface="Arial"/>
              <a:cs typeface="Arial"/>
              <a:sym typeface="Arial"/>
            </a:endParaRPr>
          </a:p>
        </p:txBody>
      </p:sp>
      <p:sp>
        <p:nvSpPr>
          <p:cNvPr id="814" name="Google Shape;814;p68"/>
          <p:cNvSpPr/>
          <p:nvPr/>
        </p:nvSpPr>
        <p:spPr>
          <a:xfrm>
            <a:off x="2086009" y="3540477"/>
            <a:ext cx="6392972" cy="5727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A0A0A"/>
              </a:solidFill>
              <a:latin typeface="Arial"/>
              <a:ea typeface="Arial"/>
              <a:cs typeface="Arial"/>
              <a:sym typeface="Arial"/>
            </a:endParaRPr>
          </a:p>
        </p:txBody>
      </p:sp>
      <p:sp>
        <p:nvSpPr>
          <p:cNvPr id="815" name="Google Shape;815;p68"/>
          <p:cNvSpPr/>
          <p:nvPr/>
        </p:nvSpPr>
        <p:spPr>
          <a:xfrm>
            <a:off x="2086009" y="4204972"/>
            <a:ext cx="6392972" cy="5727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A0A0A"/>
              </a:solidFill>
              <a:latin typeface="Arial"/>
              <a:ea typeface="Arial"/>
              <a:cs typeface="Arial"/>
              <a:sym typeface="Arial"/>
            </a:endParaRPr>
          </a:p>
        </p:txBody>
      </p:sp>
      <p:sp>
        <p:nvSpPr>
          <p:cNvPr id="816" name="Google Shape;816;p68"/>
          <p:cNvSpPr txBox="1"/>
          <p:nvPr/>
        </p:nvSpPr>
        <p:spPr>
          <a:xfrm>
            <a:off x="2086009" y="975501"/>
            <a:ext cx="231945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Wide Bandgap Semiconductors</a:t>
            </a:r>
            <a:endParaRPr/>
          </a:p>
        </p:txBody>
      </p:sp>
      <p:sp>
        <p:nvSpPr>
          <p:cNvPr id="817" name="Google Shape;817;p68"/>
          <p:cNvSpPr txBox="1"/>
          <p:nvPr/>
        </p:nvSpPr>
        <p:spPr>
          <a:xfrm>
            <a:off x="4405463" y="975501"/>
            <a:ext cx="190022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Transparent Conductors</a:t>
            </a:r>
            <a:endParaRPr/>
          </a:p>
        </p:txBody>
      </p:sp>
      <p:sp>
        <p:nvSpPr>
          <p:cNvPr id="818" name="Google Shape;818;p68"/>
          <p:cNvSpPr txBox="1"/>
          <p:nvPr/>
        </p:nvSpPr>
        <p:spPr>
          <a:xfrm>
            <a:off x="6305684" y="975501"/>
            <a:ext cx="2173297"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Toxic Free Perovskite Oxides</a:t>
            </a:r>
            <a:endParaRPr/>
          </a:p>
        </p:txBody>
      </p:sp>
      <p:sp>
        <p:nvSpPr>
          <p:cNvPr id="819" name="Google Shape;819;p68"/>
          <p:cNvSpPr txBox="1"/>
          <p:nvPr/>
        </p:nvSpPr>
        <p:spPr>
          <a:xfrm>
            <a:off x="3261061" y="1646835"/>
            <a:ext cx="2319454"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Insulating Dielectrics</a:t>
            </a:r>
            <a:endParaRPr/>
          </a:p>
        </p:txBody>
      </p:sp>
      <p:sp>
        <p:nvSpPr>
          <p:cNvPr id="820" name="Google Shape;820;p68"/>
          <p:cNvSpPr txBox="1"/>
          <p:nvPr/>
        </p:nvSpPr>
        <p:spPr>
          <a:xfrm>
            <a:off x="5580515" y="1646835"/>
            <a:ext cx="1900221"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High-k Dielectrics</a:t>
            </a:r>
            <a:endParaRPr/>
          </a:p>
        </p:txBody>
      </p:sp>
      <p:sp>
        <p:nvSpPr>
          <p:cNvPr id="821" name="Google Shape;821;p68"/>
          <p:cNvSpPr txBox="1"/>
          <p:nvPr/>
        </p:nvSpPr>
        <p:spPr>
          <a:xfrm>
            <a:off x="2072913" y="3012088"/>
            <a:ext cx="2319454"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Piezo Electric Harvesters</a:t>
            </a:r>
            <a:endParaRPr/>
          </a:p>
        </p:txBody>
      </p:sp>
      <p:sp>
        <p:nvSpPr>
          <p:cNvPr id="822" name="Google Shape;822;p68"/>
          <p:cNvSpPr txBox="1"/>
          <p:nvPr/>
        </p:nvSpPr>
        <p:spPr>
          <a:xfrm>
            <a:off x="4327206" y="3012088"/>
            <a:ext cx="1900221"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Photovoltaic Absorbers</a:t>
            </a:r>
            <a:endParaRPr/>
          </a:p>
        </p:txBody>
      </p:sp>
      <p:sp>
        <p:nvSpPr>
          <p:cNvPr id="823" name="Google Shape;823;p68"/>
          <p:cNvSpPr txBox="1"/>
          <p:nvPr/>
        </p:nvSpPr>
        <p:spPr>
          <a:xfrm>
            <a:off x="6279491" y="3000539"/>
            <a:ext cx="2173297"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Solid state electrolytes</a:t>
            </a:r>
            <a:endParaRPr/>
          </a:p>
        </p:txBody>
      </p:sp>
      <p:sp>
        <p:nvSpPr>
          <p:cNvPr id="824" name="Google Shape;824;p68"/>
          <p:cNvSpPr txBox="1"/>
          <p:nvPr/>
        </p:nvSpPr>
        <p:spPr>
          <a:xfrm>
            <a:off x="3104558" y="2363727"/>
            <a:ext cx="2577105"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Structural Materials for Aerospace</a:t>
            </a:r>
            <a:endParaRPr/>
          </a:p>
        </p:txBody>
      </p:sp>
      <p:sp>
        <p:nvSpPr>
          <p:cNvPr id="825" name="Google Shape;825;p68"/>
          <p:cNvSpPr txBox="1"/>
          <p:nvPr/>
        </p:nvSpPr>
        <p:spPr>
          <a:xfrm>
            <a:off x="5788656" y="2376636"/>
            <a:ext cx="1900221"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Low Density Structures</a:t>
            </a:r>
            <a:endParaRPr/>
          </a:p>
        </p:txBody>
      </p:sp>
      <p:sp>
        <p:nvSpPr>
          <p:cNvPr id="826" name="Google Shape;826;p68"/>
          <p:cNvSpPr txBox="1"/>
          <p:nvPr/>
        </p:nvSpPr>
        <p:spPr>
          <a:xfrm>
            <a:off x="3261061" y="3696022"/>
            <a:ext cx="2319454"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Hard Coating Materials</a:t>
            </a:r>
            <a:endParaRPr/>
          </a:p>
        </p:txBody>
      </p:sp>
      <p:sp>
        <p:nvSpPr>
          <p:cNvPr id="827" name="Google Shape;827;p68"/>
          <p:cNvSpPr txBox="1"/>
          <p:nvPr/>
        </p:nvSpPr>
        <p:spPr>
          <a:xfrm>
            <a:off x="5580515" y="3696022"/>
            <a:ext cx="1900221"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Hard, Stiff Materials</a:t>
            </a:r>
            <a:endParaRPr/>
          </a:p>
        </p:txBody>
      </p:sp>
      <p:sp>
        <p:nvSpPr>
          <p:cNvPr id="828" name="Google Shape;828;p68"/>
          <p:cNvSpPr txBox="1"/>
          <p:nvPr/>
        </p:nvSpPr>
        <p:spPr>
          <a:xfrm>
            <a:off x="3261061" y="4334656"/>
            <a:ext cx="2319454"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Acousto-Optic Hybrids</a:t>
            </a:r>
            <a:endParaRPr/>
          </a:p>
        </p:txBody>
      </p:sp>
      <p:sp>
        <p:nvSpPr>
          <p:cNvPr id="829" name="Google Shape;829;p68"/>
          <p:cNvSpPr txBox="1"/>
          <p:nvPr/>
        </p:nvSpPr>
        <p:spPr>
          <a:xfrm>
            <a:off x="5580515" y="4334656"/>
            <a:ext cx="1900221"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100" u="none" cap="none" strike="noStrike">
                <a:solidFill>
                  <a:srgbClr val="000000"/>
                </a:solidFill>
                <a:latin typeface="Arial"/>
                <a:ea typeface="Arial"/>
                <a:cs typeface="Arial"/>
                <a:sym typeface="Arial"/>
              </a:rPr>
              <a:t>High-k Dielectrics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69"/>
          <p:cNvSpPr txBox="1"/>
          <p:nvPr/>
        </p:nvSpPr>
        <p:spPr>
          <a:xfrm>
            <a:off x="401780" y="315044"/>
            <a:ext cx="7770669"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835" name="Google Shape;835;p69"/>
          <p:cNvSpPr txBox="1"/>
          <p:nvPr/>
        </p:nvSpPr>
        <p:spPr>
          <a:xfrm>
            <a:off x="320533" y="922737"/>
            <a:ext cx="8616046" cy="310854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1" i="0" lang="en" sz="1400" u="none" cap="none" strike="noStrike">
                <a:solidFill>
                  <a:srgbClr val="FF0000"/>
                </a:solidFill>
                <a:latin typeface="Arial"/>
                <a:ea typeface="Arial"/>
                <a:cs typeface="Arial"/>
                <a:sym typeface="Arial"/>
              </a:rPr>
              <a:t>TPSR</a:t>
            </a:r>
            <a:r>
              <a:rPr b="0" i="0" lang="en" sz="1400" u="none" cap="none" strike="noStrike">
                <a:solidFill>
                  <a:srgbClr val="1C1917"/>
                </a:solidFill>
                <a:latin typeface="Arial"/>
                <a:ea typeface="Arial"/>
                <a:cs typeface="Arial"/>
                <a:sym typeface="Arial"/>
              </a:rPr>
              <a:t> is a </a:t>
            </a:r>
            <a:r>
              <a:rPr b="1" i="0" lang="en" sz="1400" u="none" cap="none" strike="noStrike">
                <a:solidFill>
                  <a:srgbClr val="1C1917"/>
                </a:solidFill>
                <a:latin typeface="Arial"/>
                <a:ea typeface="Arial"/>
                <a:cs typeface="Arial"/>
                <a:sym typeface="Arial"/>
              </a:rPr>
              <a:t>model-agnostic decoding framework</a:t>
            </a:r>
            <a:r>
              <a:rPr b="0" i="0" lang="en" sz="1400" u="none" cap="none" strike="noStrike">
                <a:solidFill>
                  <a:srgbClr val="1C1917"/>
                </a:solidFill>
                <a:latin typeface="Arial"/>
                <a:ea typeface="Arial"/>
                <a:cs typeface="Arial"/>
                <a:sym typeface="Arial"/>
              </a:rPr>
              <a:t> for </a:t>
            </a:r>
            <a:r>
              <a:rPr b="0" i="0" lang="en" sz="1400" u="sng" cap="none" strike="noStrike">
                <a:solidFill>
                  <a:srgbClr val="1C1917"/>
                </a:solidFill>
                <a:latin typeface="Arial"/>
                <a:ea typeface="Arial"/>
                <a:cs typeface="Arial"/>
                <a:sym typeface="Arial"/>
              </a:rPr>
              <a:t>pre-trained symbolic regression </a:t>
            </a:r>
            <a:r>
              <a:rPr b="0" i="0" lang="en" sz="1400" u="none" cap="none" strike="noStrike">
                <a:solidFill>
                  <a:srgbClr val="1C1917"/>
                </a:solidFill>
                <a:latin typeface="Arial"/>
                <a:ea typeface="Arial"/>
                <a:cs typeface="Arial"/>
                <a:sym typeface="Arial"/>
              </a:rPr>
              <a:t>models.</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C1917"/>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 sz="1400" u="none" cap="none" strike="noStrike">
                <a:solidFill>
                  <a:srgbClr val="FF0000"/>
                </a:solidFill>
                <a:latin typeface="Arial"/>
                <a:ea typeface="Arial"/>
                <a:cs typeface="Arial"/>
                <a:sym typeface="Arial"/>
              </a:rPr>
              <a:t>SNIP</a:t>
            </a:r>
            <a:r>
              <a:rPr b="1" i="0" lang="en" sz="1400" u="none" cap="none" strike="noStrike">
                <a:solidFill>
                  <a:srgbClr val="000000"/>
                </a:solidFill>
                <a:latin typeface="Arial"/>
                <a:ea typeface="Arial"/>
                <a:cs typeface="Arial"/>
                <a:sym typeface="Arial"/>
              </a:rPr>
              <a:t> </a:t>
            </a:r>
            <a:r>
              <a:rPr b="0" i="0" lang="en" sz="1400" u="none" cap="none" strike="noStrike">
                <a:solidFill>
                  <a:srgbClr val="000000"/>
                </a:solidFill>
                <a:latin typeface="Arial"/>
                <a:ea typeface="Arial"/>
                <a:cs typeface="Arial"/>
                <a:sym typeface="Arial"/>
              </a:rPr>
              <a:t>is a </a:t>
            </a:r>
            <a:r>
              <a:rPr b="1" i="0" lang="en" sz="1400" u="none" cap="none" strike="noStrike">
                <a:solidFill>
                  <a:srgbClr val="000000"/>
                </a:solidFill>
                <a:latin typeface="Arial"/>
                <a:ea typeface="Arial"/>
                <a:cs typeface="Arial"/>
                <a:sym typeface="Arial"/>
              </a:rPr>
              <a:t>foundation model for symbolic mathematics</a:t>
            </a:r>
            <a:r>
              <a:rPr b="0" i="0" lang="en" sz="1400" u="none" cap="none" strike="noStrike">
                <a:solidFill>
                  <a:srgbClr val="000000"/>
                </a:solidFill>
                <a:latin typeface="Arial"/>
                <a:ea typeface="Arial"/>
                <a:cs typeface="Arial"/>
                <a:sym typeface="Arial"/>
              </a:rPr>
              <a:t> that can learn a </a:t>
            </a:r>
            <a:r>
              <a:rPr b="0" i="0" lang="en" sz="1400" u="sng" cap="none" strike="noStrike">
                <a:solidFill>
                  <a:srgbClr val="000000"/>
                </a:solidFill>
                <a:latin typeface="Arial"/>
                <a:ea typeface="Arial"/>
                <a:cs typeface="Arial"/>
                <a:sym typeface="Arial"/>
              </a:rPr>
              <a:t>mutual understanding</a:t>
            </a:r>
            <a:r>
              <a:rPr b="1" i="0" lang="en" sz="1400" u="none" cap="none" strike="noStrike">
                <a:solidFill>
                  <a:srgbClr val="000000"/>
                </a:solidFill>
                <a:latin typeface="Arial"/>
                <a:ea typeface="Arial"/>
                <a:cs typeface="Arial"/>
                <a:sym typeface="Arial"/>
              </a:rPr>
              <a:t> </a:t>
            </a:r>
            <a:r>
              <a:rPr b="0" i="0" lang="en" sz="1400" u="none" cap="none" strike="noStrike">
                <a:solidFill>
                  <a:srgbClr val="000000"/>
                </a:solidFill>
                <a:latin typeface="Arial"/>
                <a:ea typeface="Arial"/>
                <a:cs typeface="Arial"/>
                <a:sym typeface="Arial"/>
              </a:rPr>
              <a:t>between the Symbolic and Numeric</a:t>
            </a:r>
            <a:r>
              <a:rPr b="1" i="0" lang="en" sz="1400" u="none" cap="none" strike="noStrike">
                <a:solidFill>
                  <a:srgbClr val="000000"/>
                </a:solidFill>
                <a:latin typeface="Arial"/>
                <a:ea typeface="Arial"/>
                <a:cs typeface="Arial"/>
                <a:sym typeface="Arial"/>
              </a:rPr>
              <a:t> </a:t>
            </a:r>
            <a:r>
              <a:rPr b="0" i="0" lang="en" sz="1400" u="none" cap="none" strike="noStrike">
                <a:solidFill>
                  <a:srgbClr val="000000"/>
                </a:solidFill>
                <a:latin typeface="Arial"/>
                <a:ea typeface="Arial"/>
                <a:cs typeface="Arial"/>
                <a:sym typeface="Arial"/>
              </a:rPr>
              <a:t>representations. </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C1917"/>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 sz="1400" u="none" cap="none" strike="noStrike">
                <a:solidFill>
                  <a:srgbClr val="FF0000"/>
                </a:solidFill>
                <a:latin typeface="Arial"/>
                <a:ea typeface="Arial"/>
                <a:cs typeface="Arial"/>
                <a:sym typeface="Arial"/>
              </a:rPr>
              <a:t>LLM-SR</a:t>
            </a:r>
            <a:r>
              <a:rPr b="0" i="0" lang="en" sz="1400" u="none" cap="none" strike="noStrike">
                <a:solidFill>
                  <a:srgbClr val="1C1917"/>
                </a:solidFill>
                <a:latin typeface="Arial"/>
                <a:ea typeface="Arial"/>
                <a:cs typeface="Arial"/>
                <a:sym typeface="Arial"/>
              </a:rPr>
              <a:t> can incorporate </a:t>
            </a:r>
            <a:r>
              <a:rPr b="1" i="0" lang="en" sz="1400" u="none" cap="none" strike="noStrike">
                <a:solidFill>
                  <a:srgbClr val="1C1917"/>
                </a:solidFill>
                <a:latin typeface="Arial"/>
                <a:ea typeface="Arial"/>
                <a:cs typeface="Arial"/>
                <a:sym typeface="Arial"/>
              </a:rPr>
              <a:t>scientific domain knowledge</a:t>
            </a:r>
            <a:r>
              <a:rPr b="0" i="0" lang="en" sz="1400" u="none" cap="none" strike="noStrike">
                <a:solidFill>
                  <a:srgbClr val="1C1917"/>
                </a:solidFill>
                <a:latin typeface="Arial"/>
                <a:ea typeface="Arial"/>
                <a:cs typeface="Arial"/>
                <a:sym typeface="Arial"/>
              </a:rPr>
              <a:t> into the process of equation discovery. It performs </a:t>
            </a:r>
            <a:r>
              <a:rPr b="0" i="0" lang="en" sz="1400" u="sng" cap="none" strike="noStrike">
                <a:solidFill>
                  <a:srgbClr val="1C1917"/>
                </a:solidFill>
                <a:latin typeface="Arial"/>
                <a:ea typeface="Arial"/>
                <a:cs typeface="Arial"/>
                <a:sym typeface="Arial"/>
              </a:rPr>
              <a:t>evolutionary program search</a:t>
            </a:r>
            <a:r>
              <a:rPr b="0" i="0" lang="en" sz="1400" u="none" cap="none" strike="noStrike">
                <a:solidFill>
                  <a:srgbClr val="1C1917"/>
                </a:solidFill>
                <a:latin typeface="Arial"/>
                <a:ea typeface="Arial"/>
                <a:cs typeface="Arial"/>
                <a:sym typeface="Arial"/>
              </a:rPr>
              <a:t> and </a:t>
            </a:r>
            <a:r>
              <a:rPr b="0" i="0" lang="en" sz="1400" u="sng" cap="none" strike="noStrike">
                <a:solidFill>
                  <a:srgbClr val="1C1917"/>
                </a:solidFill>
                <a:latin typeface="Arial"/>
                <a:ea typeface="Arial"/>
                <a:cs typeface="Arial"/>
                <a:sym typeface="Arial"/>
              </a:rPr>
              <a:t>data-driven optimization</a:t>
            </a:r>
            <a:r>
              <a:rPr b="0" i="0" lang="en" sz="1400" u="none" cap="none" strike="noStrike">
                <a:solidFill>
                  <a:srgbClr val="1C1917"/>
                </a:solidFill>
                <a:latin typeface="Arial"/>
                <a:ea typeface="Arial"/>
                <a:cs typeface="Arial"/>
                <a:sym typeface="Arial"/>
              </a:rPr>
              <a:t>.</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A0A0A"/>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 sz="1400" u="none" cap="none" strike="noStrike">
                <a:solidFill>
                  <a:srgbClr val="FF0000"/>
                </a:solidFill>
                <a:latin typeface="Arial"/>
                <a:ea typeface="Arial"/>
                <a:cs typeface="Arial"/>
                <a:sym typeface="Arial"/>
              </a:rPr>
              <a:t>LLM-SRBench</a:t>
            </a:r>
            <a:r>
              <a:rPr b="0" i="0" lang="en" sz="1400" u="none" cap="none" strike="noStrike">
                <a:solidFill>
                  <a:srgbClr val="1C1917"/>
                </a:solidFill>
                <a:latin typeface="Arial"/>
                <a:ea typeface="Arial"/>
                <a:cs typeface="Arial"/>
                <a:sym typeface="Arial"/>
              </a:rPr>
              <a:t> and </a:t>
            </a:r>
            <a:r>
              <a:rPr b="1" i="0" lang="en" sz="1400" u="none" cap="none" strike="noStrike">
                <a:solidFill>
                  <a:srgbClr val="FF0000"/>
                </a:solidFill>
                <a:latin typeface="Arial"/>
                <a:ea typeface="Arial"/>
                <a:cs typeface="Arial"/>
                <a:sym typeface="Arial"/>
              </a:rPr>
              <a:t>SurfaceBench</a:t>
            </a:r>
            <a:r>
              <a:rPr b="0" i="0" lang="en" sz="1400" u="none" cap="none" strike="noStrike">
                <a:solidFill>
                  <a:srgbClr val="1C1917"/>
                </a:solidFill>
                <a:latin typeface="Arial"/>
                <a:ea typeface="Arial"/>
                <a:cs typeface="Arial"/>
                <a:sym typeface="Arial"/>
              </a:rPr>
              <a:t> are </a:t>
            </a:r>
            <a:r>
              <a:rPr b="1" i="0" lang="en" sz="1400" u="none" cap="none" strike="noStrike">
                <a:solidFill>
                  <a:srgbClr val="1C1917"/>
                </a:solidFill>
                <a:latin typeface="Arial"/>
                <a:ea typeface="Arial"/>
                <a:cs typeface="Arial"/>
                <a:sym typeface="Arial"/>
              </a:rPr>
              <a:t>new benchmarks </a:t>
            </a:r>
            <a:r>
              <a:rPr b="0" i="0" lang="en" sz="1400" u="none" cap="none" strike="noStrike">
                <a:solidFill>
                  <a:srgbClr val="1C1917"/>
                </a:solidFill>
                <a:latin typeface="Arial"/>
                <a:ea typeface="Arial"/>
                <a:cs typeface="Arial"/>
                <a:sym typeface="Arial"/>
              </a:rPr>
              <a:t>for evaluating LLM-driven scientific equation discovery process. It aims to resolve the “</a:t>
            </a:r>
            <a:r>
              <a:rPr b="0" i="0" lang="en" sz="1400" u="sng" cap="none" strike="noStrike">
                <a:solidFill>
                  <a:srgbClr val="1C1917"/>
                </a:solidFill>
                <a:latin typeface="Arial"/>
                <a:ea typeface="Arial"/>
                <a:cs typeface="Arial"/>
                <a:sym typeface="Arial"/>
              </a:rPr>
              <a:t>memorization</a:t>
            </a:r>
            <a:r>
              <a:rPr b="0" i="0" lang="en" sz="1400" u="none" cap="none" strike="noStrike">
                <a:solidFill>
                  <a:srgbClr val="1C1917"/>
                </a:solidFill>
                <a:latin typeface="Arial"/>
                <a:ea typeface="Arial"/>
                <a:cs typeface="Arial"/>
                <a:sym typeface="Arial"/>
              </a:rPr>
              <a:t>” problem of LLMs during discovery. </a:t>
            </a:r>
            <a:endParaRPr b="0" i="0" sz="1400" u="none" cap="none" strike="noStrike">
              <a:solidFill>
                <a:srgbClr val="0A0A0A"/>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A0A0A"/>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A0A0A"/>
                </a:solidFill>
                <a:latin typeface="Arial"/>
                <a:ea typeface="Arial"/>
                <a:cs typeface="Arial"/>
                <a:sym typeface="Arial"/>
              </a:rPr>
              <a:t>Our approach generalizes </a:t>
            </a:r>
            <a:r>
              <a:rPr b="0" i="0" lang="en" sz="1400" u="none" cap="none" strike="noStrike">
                <a:solidFill>
                  <a:srgbClr val="0A0A0A"/>
                </a:solidFill>
                <a:latin typeface="Arial"/>
                <a:ea typeface="Arial"/>
                <a:cs typeface="Arial"/>
                <a:sym typeface="Arial"/>
              </a:rPr>
              <a:t>to other </a:t>
            </a:r>
            <a:r>
              <a:rPr b="0" i="0" lang="en" sz="1400" u="sng" cap="none" strike="noStrike">
                <a:solidFill>
                  <a:srgbClr val="0A0A0A"/>
                </a:solidFill>
                <a:latin typeface="Arial"/>
                <a:ea typeface="Arial"/>
                <a:cs typeface="Arial"/>
                <a:sym typeface="Arial"/>
              </a:rPr>
              <a:t>model fitting and search/design problems</a:t>
            </a:r>
            <a:r>
              <a:rPr b="0" i="0" lang="en" sz="1400" u="none" cap="none" strike="noStrike">
                <a:solidFill>
                  <a:srgbClr val="0A0A0A"/>
                </a:solidFill>
                <a:latin typeface="Arial"/>
                <a:ea typeface="Arial"/>
                <a:cs typeface="Arial"/>
                <a:sym typeface="Arial"/>
              </a:rPr>
              <a:t> in ML applications. </a:t>
            </a:r>
            <a:endParaRPr/>
          </a:p>
          <a:p>
            <a:pPr indent="0" lvl="3" marL="0" marR="0" rtl="0" algn="l">
              <a:lnSpc>
                <a:spcPct val="100000"/>
              </a:lnSpc>
              <a:spcBef>
                <a:spcPts val="0"/>
              </a:spcBef>
              <a:spcAft>
                <a:spcPts val="0"/>
              </a:spcAft>
              <a:buNone/>
            </a:pPr>
            <a:r>
              <a:t/>
            </a:r>
            <a:endParaRPr b="1" i="0" sz="1400" u="none" cap="none" strike="noStrike">
              <a:solidFill>
                <a:srgbClr val="0A0A0A"/>
              </a:solidFill>
              <a:latin typeface="Arial"/>
              <a:ea typeface="Arial"/>
              <a:cs typeface="Arial"/>
              <a:sym typeface="Arial"/>
            </a:endParaRPr>
          </a:p>
          <a:p>
            <a:pPr indent="0" lvl="3" marL="0" marR="0" rtl="0" algn="l">
              <a:lnSpc>
                <a:spcPct val="100000"/>
              </a:lnSpc>
              <a:spcBef>
                <a:spcPts val="0"/>
              </a:spcBef>
              <a:spcAft>
                <a:spcPts val="0"/>
              </a:spcAft>
              <a:buNone/>
            </a:pPr>
            <a:r>
              <a:t/>
            </a:r>
            <a:endParaRPr b="1" i="0" sz="1400" u="none" cap="none" strike="noStrike">
              <a:solidFill>
                <a:srgbClr val="0A0A0A"/>
              </a:solidFill>
              <a:latin typeface="Arial"/>
              <a:ea typeface="Arial"/>
              <a:cs typeface="Arial"/>
              <a:sym typeface="Arial"/>
            </a:endParaRPr>
          </a:p>
        </p:txBody>
      </p:sp>
      <p:sp>
        <p:nvSpPr>
          <p:cNvPr id="836" name="Google Shape;836;p69"/>
          <p:cNvSpPr txBox="1"/>
          <p:nvPr/>
        </p:nvSpPr>
        <p:spPr>
          <a:xfrm>
            <a:off x="207421" y="143530"/>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Summary</a:t>
            </a:r>
            <a:endParaRPr/>
          </a:p>
        </p:txBody>
      </p:sp>
      <p:sp>
        <p:nvSpPr>
          <p:cNvPr id="837" name="Google Shape;837;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838" name="Google Shape;838;p69"/>
          <p:cNvSpPr txBox="1"/>
          <p:nvPr/>
        </p:nvSpPr>
        <p:spPr>
          <a:xfrm>
            <a:off x="680719" y="3674362"/>
            <a:ext cx="8368972" cy="1215717"/>
          </a:xfrm>
          <a:prstGeom prst="rect">
            <a:avLst/>
          </a:prstGeom>
          <a:noFill/>
          <a:ln>
            <a:noFill/>
          </a:ln>
        </p:spPr>
        <p:txBody>
          <a:bodyPr anchorCtr="0" anchor="t" bIns="45700" lIns="91425" spcFirstLastPara="1" rIns="91425" wrap="square" tIns="45700">
            <a:spAutoFit/>
          </a:bodyPr>
          <a:lstStyle/>
          <a:p>
            <a:pPr indent="-285750" lvl="8" marL="285750" marR="0" rtl="0" algn="l">
              <a:lnSpc>
                <a:spcPct val="100000"/>
              </a:lnSpc>
              <a:spcBef>
                <a:spcPts val="0"/>
              </a:spcBef>
              <a:spcAft>
                <a:spcPts val="0"/>
              </a:spcAft>
              <a:buClr>
                <a:srgbClr val="000000"/>
              </a:buClr>
              <a:buSzPts val="1400"/>
              <a:buFont typeface="Arial"/>
              <a:buChar char="•"/>
            </a:pPr>
            <a:r>
              <a:rPr b="1" i="0" lang="en" sz="1400" u="none" cap="none" strike="noStrike">
                <a:solidFill>
                  <a:srgbClr val="FF0000"/>
                </a:solidFill>
                <a:latin typeface="Arial"/>
                <a:ea typeface="Arial"/>
                <a:cs typeface="Arial"/>
                <a:sym typeface="Arial"/>
              </a:rPr>
              <a:t>LLM-FE</a:t>
            </a:r>
            <a:r>
              <a:rPr b="0" i="0" lang="en" sz="1400" u="none" cap="none" strike="noStrike">
                <a:solidFill>
                  <a:srgbClr val="0A0A0A"/>
                </a:solidFill>
                <a:latin typeface="Arial"/>
                <a:ea typeface="Arial"/>
                <a:cs typeface="Arial"/>
                <a:sym typeface="Arial"/>
              </a:rPr>
              <a:t> automates the </a:t>
            </a:r>
            <a:r>
              <a:rPr b="0" i="0" lang="en" sz="1400" u="sng" cap="none" strike="noStrike">
                <a:solidFill>
                  <a:srgbClr val="0A0A0A"/>
                </a:solidFill>
                <a:latin typeface="Arial"/>
                <a:ea typeface="Arial"/>
                <a:cs typeface="Arial"/>
                <a:sym typeface="Arial"/>
              </a:rPr>
              <a:t>feature engineering process</a:t>
            </a:r>
            <a:r>
              <a:rPr b="0" i="0" lang="en" sz="1400" u="none" cap="none" strike="noStrike">
                <a:solidFill>
                  <a:srgbClr val="0A0A0A"/>
                </a:solidFill>
                <a:latin typeface="Arial"/>
                <a:ea typeface="Arial"/>
                <a:cs typeface="Arial"/>
                <a:sym typeface="Arial"/>
              </a:rPr>
              <a:t> in tabular data learning by combining search and data-driven optimization.</a:t>
            </a:r>
            <a:endParaRPr/>
          </a:p>
          <a:p>
            <a:pPr indent="-266700" lvl="8" marL="285750" marR="0" rtl="0" algn="l">
              <a:lnSpc>
                <a:spcPct val="100000"/>
              </a:lnSpc>
              <a:spcBef>
                <a:spcPts val="0"/>
              </a:spcBef>
              <a:spcAft>
                <a:spcPts val="0"/>
              </a:spcAft>
              <a:buClr>
                <a:srgbClr val="000000"/>
              </a:buClr>
              <a:buSzPts val="300"/>
              <a:buFont typeface="Arial"/>
              <a:buNone/>
            </a:pPr>
            <a:r>
              <a:t/>
            </a:r>
            <a:endParaRPr b="1" i="0" sz="300" u="none" cap="none" strike="noStrike">
              <a:solidFill>
                <a:srgbClr val="0A0A0A"/>
              </a:solidFill>
              <a:latin typeface="Arial"/>
              <a:ea typeface="Arial"/>
              <a:cs typeface="Arial"/>
              <a:sym typeface="Arial"/>
            </a:endParaRPr>
          </a:p>
          <a:p>
            <a:pPr indent="-285750" lvl="8" marL="285750" marR="0" rtl="0" algn="l">
              <a:lnSpc>
                <a:spcPct val="100000"/>
              </a:lnSpc>
              <a:spcBef>
                <a:spcPts val="0"/>
              </a:spcBef>
              <a:spcAft>
                <a:spcPts val="0"/>
              </a:spcAft>
              <a:buClr>
                <a:srgbClr val="000000"/>
              </a:buClr>
              <a:buSzPts val="1400"/>
              <a:buFont typeface="Arial"/>
              <a:buChar char="•"/>
            </a:pPr>
            <a:r>
              <a:rPr b="1" i="0" lang="en" sz="1400" u="none" cap="none" strike="noStrike">
                <a:solidFill>
                  <a:srgbClr val="FF0000"/>
                </a:solidFill>
                <a:latin typeface="Arial"/>
                <a:ea typeface="Arial"/>
                <a:cs typeface="Arial"/>
                <a:sym typeface="Arial"/>
              </a:rPr>
              <a:t>LLEMA</a:t>
            </a:r>
            <a:r>
              <a:rPr b="0" i="0" lang="en" sz="1400" u="none" cap="none" strike="noStrike">
                <a:solidFill>
                  <a:srgbClr val="000000"/>
                </a:solidFill>
                <a:latin typeface="Arial"/>
                <a:ea typeface="Arial"/>
                <a:cs typeface="Arial"/>
                <a:sym typeface="Arial"/>
              </a:rPr>
              <a:t> utilizes LLM’s scientific knowledge with evolutionary search, and chemistry-informed design principles to generate and refine candidates under multiple task-specific property constraints.</a:t>
            </a:r>
            <a:endParaRPr/>
          </a:p>
          <a:p>
            <a:pPr indent="-196850" lvl="8"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A0A0A"/>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fld id="{00000000-1234-1234-1234-123412341234}" type="slidenum">
              <a:rPr b="0" i="0" lang="en" sz="1800" u="none" cap="none" strike="noStrike">
                <a:solidFill>
                  <a:srgbClr val="AE8A91"/>
                </a:solidFill>
                <a:latin typeface="Arial"/>
                <a:ea typeface="Arial"/>
                <a:cs typeface="Arial"/>
                <a:sym typeface="Arial"/>
              </a:rPr>
              <a:t>‹#›</a:t>
            </a:fld>
            <a:endParaRPr b="0" i="0" sz="1800" u="none" cap="none" strike="noStrike">
              <a:solidFill>
                <a:srgbClr val="AE8A91"/>
              </a:solidFill>
              <a:latin typeface="Arial"/>
              <a:ea typeface="Arial"/>
              <a:cs typeface="Arial"/>
              <a:sym typeface="Arial"/>
            </a:endParaRPr>
          </a:p>
        </p:txBody>
      </p:sp>
      <p:pic>
        <p:nvPicPr>
          <p:cNvPr descr="A diagram of a diagram&#10;&#10;AI-generated content may be incorrect." id="207" name="Google Shape;207;p34"/>
          <p:cNvPicPr preferRelativeResize="0"/>
          <p:nvPr/>
        </p:nvPicPr>
        <p:blipFill rotWithShape="1">
          <a:blip r:embed="rId3">
            <a:alphaModFix/>
          </a:blip>
          <a:srcRect b="0" l="0" r="0" t="0"/>
          <a:stretch/>
        </p:blipFill>
        <p:spPr>
          <a:xfrm>
            <a:off x="345918" y="682121"/>
            <a:ext cx="8340594" cy="4101335"/>
          </a:xfrm>
          <a:prstGeom prst="rect">
            <a:avLst/>
          </a:prstGeom>
          <a:noFill/>
          <a:ln>
            <a:noFill/>
          </a:ln>
        </p:spPr>
      </p:pic>
      <p:sp>
        <p:nvSpPr>
          <p:cNvPr id="208" name="Google Shape;208;p34"/>
          <p:cNvSpPr txBox="1"/>
          <p:nvPr/>
        </p:nvSpPr>
        <p:spPr>
          <a:xfrm>
            <a:off x="203548" y="275337"/>
            <a:ext cx="6698459" cy="264615"/>
          </a:xfrm>
          <a:prstGeom prst="rect">
            <a:avLst/>
          </a:prstGeom>
          <a:noFill/>
          <a:ln>
            <a:noFill/>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rPr b="1" i="0" lang="en" sz="2400" u="none" cap="none" strike="noStrike">
                <a:solidFill>
                  <a:schemeClr val="dk1"/>
                </a:solidFill>
                <a:latin typeface="Aharoni"/>
                <a:ea typeface="Aharoni"/>
                <a:cs typeface="Aharoni"/>
                <a:sym typeface="Aharoni"/>
              </a:rPr>
              <a:t>Science-focused AI Agents</a:t>
            </a:r>
            <a:endParaRPr b="1" i="0" sz="4000" u="none" cap="none" strike="noStrike">
              <a:solidFill>
                <a:schemeClr val="dk1"/>
              </a:solidFill>
              <a:latin typeface="Aharoni"/>
              <a:ea typeface="Aharoni"/>
              <a:cs typeface="Aharoni"/>
              <a:sym typeface="Aharon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0"/>
          <p:cNvSpPr txBox="1"/>
          <p:nvPr/>
        </p:nvSpPr>
        <p:spPr>
          <a:xfrm>
            <a:off x="3212457" y="239544"/>
            <a:ext cx="2719086"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3200" u="none" cap="none" strike="noStrike">
                <a:solidFill>
                  <a:schemeClr val="dk1"/>
                </a:solidFill>
                <a:latin typeface="Aharoni"/>
                <a:ea typeface="Aharoni"/>
                <a:cs typeface="Aharoni"/>
                <a:sym typeface="Aharoni"/>
              </a:rPr>
              <a:t>Thank You!</a:t>
            </a:r>
            <a:br>
              <a:rPr b="1" i="0" lang="en" sz="2400" u="none" cap="none" strike="noStrike">
                <a:solidFill>
                  <a:srgbClr val="000000"/>
                </a:solidFill>
                <a:latin typeface="Aharoni"/>
                <a:ea typeface="Aharoni"/>
                <a:cs typeface="Aharoni"/>
                <a:sym typeface="Aharoni"/>
              </a:rPr>
            </a:br>
            <a:r>
              <a:rPr b="1" i="0" lang="en" sz="2400" u="none" cap="none" strike="noStrike">
                <a:solidFill>
                  <a:schemeClr val="dk1"/>
                </a:solidFill>
                <a:latin typeface="Aharoni"/>
                <a:ea typeface="Aharoni"/>
                <a:cs typeface="Aharoni"/>
                <a:sym typeface="Aharoni"/>
              </a:rPr>
              <a:t>Q&amp;A</a:t>
            </a:r>
            <a:endParaRPr/>
          </a:p>
        </p:txBody>
      </p:sp>
      <p:sp>
        <p:nvSpPr>
          <p:cNvPr id="844" name="Google Shape;844;p70"/>
          <p:cNvSpPr txBox="1"/>
          <p:nvPr/>
        </p:nvSpPr>
        <p:spPr>
          <a:xfrm>
            <a:off x="3627079" y="4086757"/>
            <a:ext cx="21729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C00000"/>
                </a:solidFill>
                <a:latin typeface="Arial"/>
                <a:ea typeface="Arial"/>
                <a:cs typeface="Arial"/>
                <a:sym typeface="Arial"/>
              </a:rPr>
              <a:t>Best of Both Worlds! </a:t>
            </a:r>
            <a:endParaRPr/>
          </a:p>
        </p:txBody>
      </p:sp>
      <p:pic>
        <p:nvPicPr>
          <p:cNvPr id="845" name="Google Shape;845;p70"/>
          <p:cNvPicPr preferRelativeResize="0"/>
          <p:nvPr/>
        </p:nvPicPr>
        <p:blipFill rotWithShape="1">
          <a:blip r:embed="rId3">
            <a:alphaModFix/>
          </a:blip>
          <a:srcRect b="0" l="0" r="0" t="0"/>
          <a:stretch/>
        </p:blipFill>
        <p:spPr>
          <a:xfrm>
            <a:off x="5605328" y="4151740"/>
            <a:ext cx="196860" cy="177809"/>
          </a:xfrm>
          <a:prstGeom prst="rect">
            <a:avLst/>
          </a:prstGeom>
          <a:noFill/>
          <a:ln>
            <a:noFill/>
          </a:ln>
        </p:spPr>
      </p:pic>
      <p:sp>
        <p:nvSpPr>
          <p:cNvPr id="846" name="Google Shape;846;p70"/>
          <p:cNvSpPr txBox="1"/>
          <p:nvPr/>
        </p:nvSpPr>
        <p:spPr>
          <a:xfrm>
            <a:off x="703971" y="4607977"/>
            <a:ext cx="84142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Website: </a:t>
            </a:r>
            <a:r>
              <a:rPr b="1" i="0" lang="en" sz="1400" u="sng" cap="none" strike="noStrike">
                <a:solidFill>
                  <a:schemeClr val="hlink"/>
                </a:solidFill>
                <a:latin typeface="Arial"/>
                <a:ea typeface="Arial"/>
                <a:cs typeface="Arial"/>
                <a:sym typeface="Arial"/>
                <a:hlinkClick r:id="rId4"/>
              </a:rPr>
              <a:t>http://creddy.net</a:t>
            </a:r>
            <a:r>
              <a:rPr b="1" i="0" lang="en" sz="1400" u="none" cap="none" strike="noStrike">
                <a:solidFill>
                  <a:srgbClr val="000000"/>
                </a:solidFill>
                <a:latin typeface="Arial"/>
                <a:ea typeface="Arial"/>
                <a:cs typeface="Arial"/>
                <a:sym typeface="Arial"/>
              </a:rPr>
              <a:t>              Github Repo: </a:t>
            </a:r>
            <a:r>
              <a:rPr b="1" i="0" lang="en" sz="1400" u="sng" cap="none" strike="noStrike">
                <a:solidFill>
                  <a:schemeClr val="hlink"/>
                </a:solidFill>
                <a:latin typeface="Arial"/>
                <a:ea typeface="Arial"/>
                <a:cs typeface="Arial"/>
                <a:sym typeface="Arial"/>
                <a:hlinkClick r:id="rId5"/>
              </a:rPr>
              <a:t>https://github.com/deep-symbolic-mathematics/</a:t>
            </a:r>
            <a:endParaRPr b="1" i="0" sz="1400" u="none" cap="none" strike="noStrike">
              <a:solidFill>
                <a:srgbClr val="000000"/>
              </a:solidFill>
              <a:latin typeface="Arial"/>
              <a:ea typeface="Arial"/>
              <a:cs typeface="Arial"/>
              <a:sym typeface="Arial"/>
            </a:endParaRPr>
          </a:p>
        </p:txBody>
      </p:sp>
      <p:pic>
        <p:nvPicPr>
          <p:cNvPr descr="A person in a suit with a light bulb and a glowing object&#10;&#10;Description automatically generated with medium confidence" id="847" name="Google Shape;847;p70"/>
          <p:cNvPicPr preferRelativeResize="0"/>
          <p:nvPr/>
        </p:nvPicPr>
        <p:blipFill rotWithShape="1">
          <a:blip r:embed="rId6">
            <a:alphaModFix/>
          </a:blip>
          <a:srcRect b="0" l="0" r="0" t="0"/>
          <a:stretch/>
        </p:blipFill>
        <p:spPr>
          <a:xfrm>
            <a:off x="3071592" y="1062055"/>
            <a:ext cx="2923879" cy="2923879"/>
          </a:xfrm>
          <a:prstGeom prst="ellipse">
            <a:avLst/>
          </a:prstGeom>
          <a:noFill/>
          <a:ln>
            <a:noFill/>
          </a:ln>
        </p:spPr>
      </p:pic>
      <p:pic>
        <p:nvPicPr>
          <p:cNvPr descr="A qr code with a white background&#10;&#10;Description automatically generated" id="848" name="Google Shape;848;p70"/>
          <p:cNvPicPr preferRelativeResize="0"/>
          <p:nvPr/>
        </p:nvPicPr>
        <p:blipFill rotWithShape="1">
          <a:blip r:embed="rId7">
            <a:alphaModFix/>
          </a:blip>
          <a:srcRect b="0" l="0" r="0" t="0"/>
          <a:stretch/>
        </p:blipFill>
        <p:spPr>
          <a:xfrm>
            <a:off x="8019948" y="100308"/>
            <a:ext cx="1001210" cy="10012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fld id="{00000000-1234-1234-1234-123412341234}" type="slidenum">
              <a:rPr b="0" i="0" lang="en" sz="1800" u="none" cap="none" strike="noStrike">
                <a:solidFill>
                  <a:srgbClr val="AE8A91"/>
                </a:solidFill>
                <a:latin typeface="Arial"/>
                <a:ea typeface="Arial"/>
                <a:cs typeface="Arial"/>
                <a:sym typeface="Arial"/>
              </a:rPr>
              <a:t>‹#›</a:t>
            </a:fld>
            <a:endParaRPr b="0" i="0" sz="1800" u="none" cap="none" strike="noStrike">
              <a:solidFill>
                <a:srgbClr val="AE8A91"/>
              </a:solidFill>
              <a:latin typeface="Arial"/>
              <a:ea typeface="Arial"/>
              <a:cs typeface="Arial"/>
              <a:sym typeface="Arial"/>
            </a:endParaRPr>
          </a:p>
        </p:txBody>
      </p:sp>
      <p:sp>
        <p:nvSpPr>
          <p:cNvPr id="215" name="Google Shape;215;p35"/>
          <p:cNvSpPr txBox="1"/>
          <p:nvPr/>
        </p:nvSpPr>
        <p:spPr>
          <a:xfrm>
            <a:off x="3535167" y="418498"/>
            <a:ext cx="5435321" cy="4507344"/>
          </a:xfrm>
          <a:prstGeom prst="rect">
            <a:avLst/>
          </a:prstGeom>
          <a:noFill/>
          <a:ln>
            <a:noFill/>
          </a:ln>
        </p:spPr>
        <p:txBody>
          <a:bodyPr anchorCtr="0" anchor="t" bIns="0" lIns="0" spcFirstLastPara="1" rIns="0" wrap="square" tIns="56025">
            <a:spAutoFit/>
          </a:bodyPr>
          <a:lstStyle/>
          <a:p>
            <a:pPr indent="0" lvl="0" marL="0" marR="0" rtl="0" algn="l">
              <a:lnSpc>
                <a:spcPct val="100000"/>
              </a:lnSpc>
              <a:spcBef>
                <a:spcPts val="0"/>
              </a:spcBef>
              <a:spcAft>
                <a:spcPts val="0"/>
              </a:spcAft>
              <a:buNone/>
            </a:pPr>
            <a:r>
              <a:t/>
            </a:r>
            <a:endParaRPr b="1" baseline="-25000" i="0" sz="1637" u="none" cap="none" strike="noStrike">
              <a:solidFill>
                <a:srgbClr val="C00000"/>
              </a:solidFill>
              <a:latin typeface="Calibri"/>
              <a:ea typeface="Calibri"/>
              <a:cs typeface="Calibri"/>
              <a:sym typeface="Calibri"/>
            </a:endParaRPr>
          </a:p>
          <a:p>
            <a:pPr indent="-186274" lvl="0" marL="221507" marR="0" rtl="0" algn="l">
              <a:lnSpc>
                <a:spcPct val="100000"/>
              </a:lnSpc>
              <a:spcBef>
                <a:spcPts val="0"/>
              </a:spcBef>
              <a:spcAft>
                <a:spcPts val="0"/>
              </a:spcAft>
              <a:buClr>
                <a:srgbClr val="000000"/>
              </a:buClr>
              <a:buSzPts val="1637"/>
              <a:buFont typeface="Helvetica Neue"/>
              <a:buChar char="◉"/>
            </a:pPr>
            <a:r>
              <a:rPr b="1" i="0" lang="en" sz="1637" u="none" cap="none" strike="noStrike">
                <a:solidFill>
                  <a:srgbClr val="C00000"/>
                </a:solidFill>
                <a:latin typeface="Arial"/>
                <a:ea typeface="Arial"/>
                <a:cs typeface="Arial"/>
                <a:sym typeface="Arial"/>
              </a:rPr>
              <a:t> Actions:</a:t>
            </a:r>
            <a:endParaRPr b="1" i="0" sz="1637" u="none" cap="none" strike="noStrike">
              <a:solidFill>
                <a:srgbClr val="C00000"/>
              </a:solidFill>
              <a:latin typeface="Arial"/>
              <a:ea typeface="Arial"/>
              <a:cs typeface="Arial"/>
              <a:sym typeface="Arial"/>
            </a:endParaRPr>
          </a:p>
          <a:p>
            <a:pPr indent="0" lvl="0" marL="35233" marR="0" rtl="0" algn="l">
              <a:lnSpc>
                <a:spcPct val="100000"/>
              </a:lnSpc>
              <a:spcBef>
                <a:spcPts val="0"/>
              </a:spcBef>
              <a:spcAft>
                <a:spcPts val="0"/>
              </a:spcAft>
              <a:buNone/>
            </a:pPr>
            <a:r>
              <a:t/>
            </a:r>
            <a:endParaRPr b="1" i="0" sz="1637" u="none" cap="none" strike="noStrike">
              <a:solidFill>
                <a:srgbClr val="C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Hypothesis Generation</a:t>
            </a:r>
            <a:r>
              <a:rPr b="0" i="0" lang="en" sz="1637" u="none" cap="none" strike="noStrike">
                <a:solidFill>
                  <a:srgbClr val="000000"/>
                </a:solidFill>
                <a:latin typeface="Arial"/>
                <a:ea typeface="Arial"/>
                <a:cs typeface="Arial"/>
                <a:sym typeface="Arial"/>
              </a:rPr>
              <a:t> → suggests potential scientific hypotheses by analyzing existing literature, patterns in data, and prior knowledge.</a:t>
            </a:r>
            <a:endParaRPr b="0" i="0" sz="1637" u="none" cap="none" strike="noStrike">
              <a:solidFill>
                <a:srgbClr val="000000"/>
              </a:solidFill>
              <a:latin typeface="Arial"/>
              <a:ea typeface="Arial"/>
              <a:cs typeface="Arial"/>
              <a:sym typeface="Arial"/>
            </a:endParaRPr>
          </a:p>
          <a:p>
            <a:pPr indent="-155968" lvl="0" marL="259918" marR="0" rtl="0" algn="l">
              <a:lnSpc>
                <a:spcPct val="100000"/>
              </a:lnSpc>
              <a:spcBef>
                <a:spcPts val="0"/>
              </a:spcBef>
              <a:spcAft>
                <a:spcPts val="0"/>
              </a:spcAft>
              <a:buClr>
                <a:srgbClr val="000000"/>
              </a:buClr>
              <a:buSzPts val="1637"/>
              <a:buFont typeface="Arial"/>
              <a:buNone/>
            </a:pPr>
            <a:r>
              <a:t/>
            </a:r>
            <a:endParaRPr b="0" i="0" sz="1637" u="none" cap="none" strike="noStrike">
              <a:solidFill>
                <a:srgbClr val="0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Experiment Design</a:t>
            </a:r>
            <a:r>
              <a:rPr b="0" i="0" lang="en" sz="1637" u="none" cap="none" strike="noStrike">
                <a:solidFill>
                  <a:srgbClr val="000000"/>
                </a:solidFill>
                <a:latin typeface="Arial"/>
                <a:ea typeface="Arial"/>
                <a:cs typeface="Arial"/>
                <a:sym typeface="Arial"/>
              </a:rPr>
              <a:t> → optimizes the design of scientific experiments by choosing parameters that maximize information gain.</a:t>
            </a:r>
            <a:endParaRPr b="0" i="0" sz="1637" u="none" cap="none" strike="noStrike">
              <a:solidFill>
                <a:srgbClr val="000000"/>
              </a:solidFill>
              <a:latin typeface="Arial"/>
              <a:ea typeface="Arial"/>
              <a:cs typeface="Arial"/>
              <a:sym typeface="Arial"/>
            </a:endParaRPr>
          </a:p>
          <a:p>
            <a:pPr indent="-155968" lvl="0" marL="259918" marR="0" rtl="0" algn="l">
              <a:lnSpc>
                <a:spcPct val="100000"/>
              </a:lnSpc>
              <a:spcBef>
                <a:spcPts val="0"/>
              </a:spcBef>
              <a:spcAft>
                <a:spcPts val="0"/>
              </a:spcAft>
              <a:buClr>
                <a:srgbClr val="000000"/>
              </a:buClr>
              <a:buSzPts val="1637"/>
              <a:buFont typeface="Arial"/>
              <a:buNone/>
            </a:pPr>
            <a:r>
              <a:t/>
            </a:r>
            <a:endParaRPr b="0" i="0" sz="1637" u="none" cap="none" strike="noStrike">
              <a:solidFill>
                <a:srgbClr val="0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Multi-modal Data Analysis</a:t>
            </a:r>
            <a:r>
              <a:rPr b="0" i="0" lang="en" sz="1637" u="none" cap="none" strike="noStrike">
                <a:solidFill>
                  <a:srgbClr val="000000"/>
                </a:solidFill>
                <a:latin typeface="Arial"/>
                <a:ea typeface="Arial"/>
                <a:cs typeface="Arial"/>
                <a:sym typeface="Arial"/>
              </a:rPr>
              <a:t> → understands data in other modalities (beyond text) with the help of programming execution</a:t>
            </a:r>
            <a:endParaRPr b="0" i="0" sz="1637" u="none" cap="none" strike="noStrike">
              <a:solidFill>
                <a:srgbClr val="000000"/>
              </a:solidFill>
              <a:latin typeface="Arial"/>
              <a:ea typeface="Arial"/>
              <a:cs typeface="Arial"/>
              <a:sym typeface="Arial"/>
            </a:endParaRPr>
          </a:p>
          <a:p>
            <a:pPr indent="-155968" lvl="0" marL="259918" marR="0" rtl="0" algn="l">
              <a:lnSpc>
                <a:spcPct val="100000"/>
              </a:lnSpc>
              <a:spcBef>
                <a:spcPts val="0"/>
              </a:spcBef>
              <a:spcAft>
                <a:spcPts val="0"/>
              </a:spcAft>
              <a:buClr>
                <a:srgbClr val="000000"/>
              </a:buClr>
              <a:buSzPts val="1637"/>
              <a:buFont typeface="Arial"/>
              <a:buNone/>
            </a:pPr>
            <a:r>
              <a:t/>
            </a:r>
            <a:endParaRPr b="0" i="0" sz="1637" u="none" cap="none" strike="noStrike">
              <a:solidFill>
                <a:srgbClr val="0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Data Generation</a:t>
            </a:r>
            <a:r>
              <a:rPr b="0" i="0" lang="en" sz="1637" u="none" cap="none" strike="noStrike">
                <a:solidFill>
                  <a:srgbClr val="000000"/>
                </a:solidFill>
                <a:latin typeface="Arial"/>
                <a:ea typeface="Arial"/>
                <a:cs typeface="Arial"/>
                <a:sym typeface="Arial"/>
              </a:rPr>
              <a:t> → generates synthetic data or simulations to explore scenarios before real-world experimentation.</a:t>
            </a:r>
            <a:endParaRPr b="0" i="0" sz="1637" u="none" cap="none" strike="noStrike">
              <a:solidFill>
                <a:srgbClr val="000000"/>
              </a:solidFill>
              <a:latin typeface="Arial"/>
              <a:ea typeface="Arial"/>
              <a:cs typeface="Arial"/>
              <a:sym typeface="Arial"/>
            </a:endParaRPr>
          </a:p>
        </p:txBody>
      </p:sp>
      <p:pic>
        <p:nvPicPr>
          <p:cNvPr descr="A diagram of a diagram&#10;&#10;AI-generated content may be incorrect." id="216" name="Google Shape;216;p35"/>
          <p:cNvPicPr preferRelativeResize="0"/>
          <p:nvPr/>
        </p:nvPicPr>
        <p:blipFill rotWithShape="1">
          <a:blip r:embed="rId3">
            <a:alphaModFix/>
          </a:blip>
          <a:srcRect b="0" l="32963" r="33410" t="0"/>
          <a:stretch/>
        </p:blipFill>
        <p:spPr>
          <a:xfrm>
            <a:off x="352386" y="682121"/>
            <a:ext cx="2909805" cy="4255026"/>
          </a:xfrm>
          <a:prstGeom prst="rect">
            <a:avLst/>
          </a:prstGeom>
          <a:noFill/>
          <a:ln>
            <a:noFill/>
          </a:ln>
        </p:spPr>
      </p:pic>
      <p:sp>
        <p:nvSpPr>
          <p:cNvPr id="217" name="Google Shape;217;p35"/>
          <p:cNvSpPr txBox="1"/>
          <p:nvPr/>
        </p:nvSpPr>
        <p:spPr>
          <a:xfrm>
            <a:off x="203548" y="275337"/>
            <a:ext cx="6698459" cy="264615"/>
          </a:xfrm>
          <a:prstGeom prst="rect">
            <a:avLst/>
          </a:prstGeom>
          <a:noFill/>
          <a:ln>
            <a:noFill/>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rPr b="1" i="0" lang="en" sz="2400" u="none" cap="none" strike="noStrike">
                <a:solidFill>
                  <a:schemeClr val="dk1"/>
                </a:solidFill>
                <a:latin typeface="Aharoni"/>
                <a:ea typeface="Aharoni"/>
                <a:cs typeface="Aharoni"/>
                <a:sym typeface="Aharoni"/>
              </a:rPr>
              <a:t>Science-focused AI Agents</a:t>
            </a:r>
            <a:endParaRPr b="1" i="0" sz="4000" u="none" cap="none" strike="noStrike">
              <a:solidFill>
                <a:schemeClr val="dk1"/>
              </a:solidFill>
              <a:latin typeface="Aharoni"/>
              <a:ea typeface="Aharoni"/>
              <a:cs typeface="Aharoni"/>
              <a:sym typeface="Aharon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fld id="{00000000-1234-1234-1234-123412341234}" type="slidenum">
              <a:rPr b="0" i="0" lang="en" sz="1800" u="none" cap="none" strike="noStrike">
                <a:solidFill>
                  <a:srgbClr val="AE8A91"/>
                </a:solidFill>
                <a:latin typeface="Arial"/>
                <a:ea typeface="Arial"/>
                <a:cs typeface="Arial"/>
                <a:sym typeface="Arial"/>
              </a:rPr>
              <a:t>‹#›</a:t>
            </a:fld>
            <a:endParaRPr b="0" i="0" sz="1800" u="none" cap="none" strike="noStrike">
              <a:solidFill>
                <a:srgbClr val="AE8A91"/>
              </a:solidFill>
              <a:latin typeface="Arial"/>
              <a:ea typeface="Arial"/>
              <a:cs typeface="Arial"/>
              <a:sym typeface="Arial"/>
            </a:endParaRPr>
          </a:p>
        </p:txBody>
      </p:sp>
      <p:sp>
        <p:nvSpPr>
          <p:cNvPr id="224" name="Google Shape;224;p36"/>
          <p:cNvSpPr txBox="1"/>
          <p:nvPr/>
        </p:nvSpPr>
        <p:spPr>
          <a:xfrm>
            <a:off x="3464559" y="599651"/>
            <a:ext cx="5435321" cy="3835494"/>
          </a:xfrm>
          <a:prstGeom prst="rect">
            <a:avLst/>
          </a:prstGeom>
          <a:noFill/>
          <a:ln>
            <a:noFill/>
          </a:ln>
        </p:spPr>
        <p:txBody>
          <a:bodyPr anchorCtr="0" anchor="t" bIns="0" lIns="0" spcFirstLastPara="1" rIns="0" wrap="square" tIns="56025">
            <a:spAutoFit/>
          </a:bodyPr>
          <a:lstStyle/>
          <a:p>
            <a:pPr indent="-82325" lvl="0" marL="221507" marR="0" rtl="0" algn="l">
              <a:lnSpc>
                <a:spcPct val="100000"/>
              </a:lnSpc>
              <a:spcBef>
                <a:spcPts val="0"/>
              </a:spcBef>
              <a:spcAft>
                <a:spcPts val="0"/>
              </a:spcAft>
              <a:buClr>
                <a:srgbClr val="000000"/>
              </a:buClr>
              <a:buSzPts val="1637"/>
              <a:buFont typeface="Helvetica Neue"/>
              <a:buNone/>
            </a:pPr>
            <a:r>
              <a:t/>
            </a:r>
            <a:endParaRPr b="1" i="0" sz="1637" u="none" cap="none" strike="noStrike">
              <a:solidFill>
                <a:srgbClr val="C00000"/>
              </a:solidFill>
              <a:latin typeface="Arial"/>
              <a:ea typeface="Arial"/>
              <a:cs typeface="Arial"/>
              <a:sym typeface="Arial"/>
            </a:endParaRPr>
          </a:p>
          <a:p>
            <a:pPr indent="-186274" lvl="0" marL="221507" marR="0" rtl="0" algn="l">
              <a:lnSpc>
                <a:spcPct val="100000"/>
              </a:lnSpc>
              <a:spcBef>
                <a:spcPts val="0"/>
              </a:spcBef>
              <a:spcAft>
                <a:spcPts val="0"/>
              </a:spcAft>
              <a:buClr>
                <a:srgbClr val="000000"/>
              </a:buClr>
              <a:buSzPts val="1637"/>
              <a:buFont typeface="Helvetica Neue"/>
              <a:buChar char="◉"/>
            </a:pPr>
            <a:r>
              <a:rPr b="1" i="0" lang="en" sz="1637" u="none" cap="none" strike="noStrike">
                <a:solidFill>
                  <a:srgbClr val="C00000"/>
                </a:solidFill>
                <a:latin typeface="Arial"/>
                <a:ea typeface="Arial"/>
                <a:cs typeface="Arial"/>
                <a:sym typeface="Arial"/>
              </a:rPr>
              <a:t> Tools:</a:t>
            </a:r>
            <a:endParaRPr b="1" i="0" sz="1637" u="none" cap="none" strike="noStrike">
              <a:solidFill>
                <a:srgbClr val="C00000"/>
              </a:solidFill>
              <a:latin typeface="Arial"/>
              <a:ea typeface="Arial"/>
              <a:cs typeface="Arial"/>
              <a:sym typeface="Arial"/>
            </a:endParaRPr>
          </a:p>
          <a:p>
            <a:pPr indent="-82325" lvl="0" marL="221507" marR="0" rtl="0" algn="l">
              <a:lnSpc>
                <a:spcPct val="100000"/>
              </a:lnSpc>
              <a:spcBef>
                <a:spcPts val="0"/>
              </a:spcBef>
              <a:spcAft>
                <a:spcPts val="0"/>
              </a:spcAft>
              <a:buClr>
                <a:srgbClr val="000000"/>
              </a:buClr>
              <a:buSzPts val="1637"/>
              <a:buFont typeface="Helvetica Neue"/>
              <a:buNone/>
            </a:pPr>
            <a:r>
              <a:t/>
            </a:r>
            <a:endParaRPr b="1" i="0" sz="1637" u="none" cap="none" strike="noStrike">
              <a:solidFill>
                <a:srgbClr val="C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API Calls</a:t>
            </a:r>
            <a:r>
              <a:rPr b="0" i="0" lang="en" sz="1637" u="none" cap="none" strike="noStrike">
                <a:solidFill>
                  <a:srgbClr val="000000"/>
                </a:solidFill>
                <a:latin typeface="Arial"/>
                <a:ea typeface="Arial"/>
                <a:cs typeface="Arial"/>
                <a:sym typeface="Arial"/>
              </a:rPr>
              <a:t> → Connects to databases (e.g., PubMed, NASA) for real-time knowledge.</a:t>
            </a:r>
            <a:endParaRPr b="0" i="0" sz="1637" u="none" cap="none" strike="noStrike">
              <a:solidFill>
                <a:srgbClr val="000000"/>
              </a:solidFill>
              <a:latin typeface="Arial"/>
              <a:ea typeface="Arial"/>
              <a:cs typeface="Arial"/>
              <a:sym typeface="Arial"/>
            </a:endParaRPr>
          </a:p>
          <a:p>
            <a:pPr indent="-155968" lvl="0" marL="259918" marR="0" rtl="0" algn="l">
              <a:lnSpc>
                <a:spcPct val="100000"/>
              </a:lnSpc>
              <a:spcBef>
                <a:spcPts val="0"/>
              </a:spcBef>
              <a:spcAft>
                <a:spcPts val="0"/>
              </a:spcAft>
              <a:buClr>
                <a:srgbClr val="000000"/>
              </a:buClr>
              <a:buSzPts val="1637"/>
              <a:buFont typeface="Arial"/>
              <a:buNone/>
            </a:pPr>
            <a:r>
              <a:t/>
            </a:r>
            <a:endParaRPr b="1" i="0" sz="1637" u="none" cap="none" strike="noStrike">
              <a:solidFill>
                <a:srgbClr val="0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Domain Simulators</a:t>
            </a:r>
            <a:r>
              <a:rPr b="0" i="0" lang="en" sz="1637" u="none" cap="none" strike="noStrike">
                <a:solidFill>
                  <a:srgbClr val="000000"/>
                </a:solidFill>
                <a:latin typeface="Arial"/>
                <a:ea typeface="Arial"/>
                <a:cs typeface="Arial"/>
                <a:sym typeface="Arial"/>
              </a:rPr>
              <a:t> → Runs physics, chemistry, and biology simulations.</a:t>
            </a:r>
            <a:endParaRPr b="0" i="0" sz="1637" u="none" cap="none" strike="noStrike">
              <a:solidFill>
                <a:srgbClr val="000000"/>
              </a:solidFill>
              <a:latin typeface="Arial"/>
              <a:ea typeface="Arial"/>
              <a:cs typeface="Arial"/>
              <a:sym typeface="Arial"/>
            </a:endParaRPr>
          </a:p>
          <a:p>
            <a:pPr indent="-155968" lvl="0" marL="259918" marR="0" rtl="0" algn="l">
              <a:lnSpc>
                <a:spcPct val="100000"/>
              </a:lnSpc>
              <a:spcBef>
                <a:spcPts val="0"/>
              </a:spcBef>
              <a:spcAft>
                <a:spcPts val="0"/>
              </a:spcAft>
              <a:buClr>
                <a:srgbClr val="000000"/>
              </a:buClr>
              <a:buSzPts val="1637"/>
              <a:buFont typeface="Arial"/>
              <a:buNone/>
            </a:pPr>
            <a:r>
              <a:t/>
            </a:r>
            <a:endParaRPr b="1" i="0" sz="1637" u="none" cap="none" strike="noStrike">
              <a:solidFill>
                <a:srgbClr val="0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AI Surrogate Models</a:t>
            </a:r>
            <a:r>
              <a:rPr b="0" i="0" lang="en" sz="1637" u="none" cap="none" strike="noStrike">
                <a:solidFill>
                  <a:srgbClr val="000000"/>
                </a:solidFill>
                <a:latin typeface="Arial"/>
                <a:ea typeface="Arial"/>
                <a:cs typeface="Arial"/>
                <a:sym typeface="Arial"/>
              </a:rPr>
              <a:t> → Replaces expensive simulations with fast, trained neural models.</a:t>
            </a:r>
            <a:endParaRPr b="0" i="0" sz="1637" u="none" cap="none" strike="noStrike">
              <a:solidFill>
                <a:srgbClr val="000000"/>
              </a:solidFill>
              <a:latin typeface="Arial"/>
              <a:ea typeface="Arial"/>
              <a:cs typeface="Arial"/>
              <a:sym typeface="Arial"/>
            </a:endParaRPr>
          </a:p>
          <a:p>
            <a:pPr indent="-155968" lvl="0" marL="259918" marR="0" rtl="0" algn="l">
              <a:lnSpc>
                <a:spcPct val="100000"/>
              </a:lnSpc>
              <a:spcBef>
                <a:spcPts val="0"/>
              </a:spcBef>
              <a:spcAft>
                <a:spcPts val="0"/>
              </a:spcAft>
              <a:buClr>
                <a:srgbClr val="000000"/>
              </a:buClr>
              <a:buSzPts val="1637"/>
              <a:buFont typeface="Arial"/>
              <a:buNone/>
            </a:pPr>
            <a:r>
              <a:t/>
            </a:r>
            <a:endParaRPr b="1" i="0" sz="1637" u="none" cap="none" strike="noStrike">
              <a:solidFill>
                <a:srgbClr val="0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Code Execution</a:t>
            </a:r>
            <a:r>
              <a:rPr b="0" i="0" lang="en" sz="1637" u="none" cap="none" strike="noStrike">
                <a:solidFill>
                  <a:srgbClr val="000000"/>
                </a:solidFill>
                <a:latin typeface="Arial"/>
                <a:ea typeface="Arial"/>
                <a:cs typeface="Arial"/>
                <a:sym typeface="Arial"/>
              </a:rPr>
              <a:t> → Runs Python, automates reasoning, and verifies results dynamically.</a:t>
            </a:r>
            <a:endParaRPr b="0" i="0" sz="1637" u="none" cap="none" strike="noStrike">
              <a:solidFill>
                <a:srgbClr val="000000"/>
              </a:solidFill>
              <a:latin typeface="Arial"/>
              <a:ea typeface="Arial"/>
              <a:cs typeface="Arial"/>
              <a:sym typeface="Arial"/>
            </a:endParaRPr>
          </a:p>
          <a:p>
            <a:pPr indent="0" lvl="0" marL="0" marR="0" rtl="0" algn="l">
              <a:lnSpc>
                <a:spcPct val="100000"/>
              </a:lnSpc>
              <a:spcBef>
                <a:spcPts val="7"/>
              </a:spcBef>
              <a:spcAft>
                <a:spcPts val="0"/>
              </a:spcAft>
              <a:buNone/>
            </a:pPr>
            <a:r>
              <a:t/>
            </a:r>
            <a:endParaRPr b="0" i="0" sz="1637" u="none" cap="none" strike="noStrike">
              <a:solidFill>
                <a:srgbClr val="000000"/>
              </a:solidFill>
              <a:latin typeface="Arial"/>
              <a:ea typeface="Arial"/>
              <a:cs typeface="Arial"/>
              <a:sym typeface="Arial"/>
            </a:endParaRPr>
          </a:p>
        </p:txBody>
      </p:sp>
      <p:pic>
        <p:nvPicPr>
          <p:cNvPr descr="A diagram of a diagram&#10;&#10;AI-generated content may be incorrect." id="225" name="Google Shape;225;p36"/>
          <p:cNvPicPr preferRelativeResize="0"/>
          <p:nvPr/>
        </p:nvPicPr>
        <p:blipFill rotWithShape="1">
          <a:blip r:embed="rId3">
            <a:alphaModFix/>
          </a:blip>
          <a:srcRect b="0" l="32963" r="33410" t="0"/>
          <a:stretch/>
        </p:blipFill>
        <p:spPr>
          <a:xfrm>
            <a:off x="352386" y="682121"/>
            <a:ext cx="2909805" cy="4255026"/>
          </a:xfrm>
          <a:prstGeom prst="rect">
            <a:avLst/>
          </a:prstGeom>
          <a:noFill/>
          <a:ln>
            <a:noFill/>
          </a:ln>
        </p:spPr>
      </p:pic>
      <p:sp>
        <p:nvSpPr>
          <p:cNvPr id="226" name="Google Shape;226;p36"/>
          <p:cNvSpPr txBox="1"/>
          <p:nvPr/>
        </p:nvSpPr>
        <p:spPr>
          <a:xfrm>
            <a:off x="203548" y="275337"/>
            <a:ext cx="6698459" cy="264615"/>
          </a:xfrm>
          <a:prstGeom prst="rect">
            <a:avLst/>
          </a:prstGeom>
          <a:noFill/>
          <a:ln>
            <a:noFill/>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rPr b="1" i="0" lang="en" sz="2400" u="none" cap="none" strike="noStrike">
                <a:solidFill>
                  <a:schemeClr val="dk1"/>
                </a:solidFill>
                <a:latin typeface="Aharoni"/>
                <a:ea typeface="Aharoni"/>
                <a:cs typeface="Aharoni"/>
                <a:sym typeface="Aharoni"/>
              </a:rPr>
              <a:t>Science-focused AI Agents</a:t>
            </a:r>
            <a:endParaRPr b="1" i="0" sz="4000" u="none" cap="none" strike="noStrike">
              <a:solidFill>
                <a:schemeClr val="dk1"/>
              </a:solidFill>
              <a:latin typeface="Aharoni"/>
              <a:ea typeface="Aharoni"/>
              <a:cs typeface="Aharoni"/>
              <a:sym typeface="Aharon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fld id="{00000000-1234-1234-1234-123412341234}" type="slidenum">
              <a:rPr b="0" i="0" lang="en" sz="1800" u="none" cap="none" strike="noStrike">
                <a:solidFill>
                  <a:srgbClr val="AE8A91"/>
                </a:solidFill>
                <a:latin typeface="Arial"/>
                <a:ea typeface="Arial"/>
                <a:cs typeface="Arial"/>
                <a:sym typeface="Arial"/>
              </a:rPr>
              <a:t>‹#›</a:t>
            </a:fld>
            <a:endParaRPr b="0" i="0" sz="1800" u="none" cap="none" strike="noStrike">
              <a:solidFill>
                <a:srgbClr val="AE8A91"/>
              </a:solidFill>
              <a:latin typeface="Arial"/>
              <a:ea typeface="Arial"/>
              <a:cs typeface="Arial"/>
              <a:sym typeface="Arial"/>
            </a:endParaRPr>
          </a:p>
        </p:txBody>
      </p:sp>
      <p:sp>
        <p:nvSpPr>
          <p:cNvPr id="233" name="Google Shape;233;p37"/>
          <p:cNvSpPr txBox="1"/>
          <p:nvPr/>
        </p:nvSpPr>
        <p:spPr>
          <a:xfrm>
            <a:off x="3657154" y="537606"/>
            <a:ext cx="5030407" cy="4507344"/>
          </a:xfrm>
          <a:prstGeom prst="rect">
            <a:avLst/>
          </a:prstGeom>
          <a:noFill/>
          <a:ln>
            <a:noFill/>
          </a:ln>
        </p:spPr>
        <p:txBody>
          <a:bodyPr anchorCtr="0" anchor="t" bIns="0" lIns="0" spcFirstLastPara="1" rIns="0" wrap="square" tIns="56025">
            <a:spAutoFit/>
          </a:bodyPr>
          <a:lstStyle/>
          <a:p>
            <a:pPr indent="0" lvl="0" marL="0" marR="0" rtl="0" algn="l">
              <a:lnSpc>
                <a:spcPct val="100000"/>
              </a:lnSpc>
              <a:spcBef>
                <a:spcPts val="0"/>
              </a:spcBef>
              <a:spcAft>
                <a:spcPts val="0"/>
              </a:spcAft>
              <a:buNone/>
            </a:pPr>
            <a:r>
              <a:t/>
            </a:r>
            <a:endParaRPr b="1" baseline="-25000" i="0" sz="1637" u="none" cap="none" strike="noStrike">
              <a:solidFill>
                <a:srgbClr val="C00000"/>
              </a:solidFill>
              <a:latin typeface="Calibri"/>
              <a:ea typeface="Calibri"/>
              <a:cs typeface="Calibri"/>
              <a:sym typeface="Calibri"/>
            </a:endParaRPr>
          </a:p>
          <a:p>
            <a:pPr indent="-186274" lvl="0" marL="221507" marR="0" rtl="0" algn="l">
              <a:lnSpc>
                <a:spcPct val="100000"/>
              </a:lnSpc>
              <a:spcBef>
                <a:spcPts val="0"/>
              </a:spcBef>
              <a:spcAft>
                <a:spcPts val="0"/>
              </a:spcAft>
              <a:buClr>
                <a:srgbClr val="000000"/>
              </a:buClr>
              <a:buSzPts val="1637"/>
              <a:buFont typeface="Helvetica Neue"/>
              <a:buChar char="◉"/>
            </a:pPr>
            <a:r>
              <a:rPr b="1" i="0" lang="en" sz="1637" u="none" cap="none" strike="noStrike">
                <a:solidFill>
                  <a:srgbClr val="C00000"/>
                </a:solidFill>
                <a:latin typeface="Arial"/>
                <a:ea typeface="Arial"/>
                <a:cs typeface="Arial"/>
                <a:sym typeface="Arial"/>
              </a:rPr>
              <a:t> Metrics: </a:t>
            </a:r>
            <a:endParaRPr b="1" i="0" sz="1637" u="none" cap="none" strike="noStrike">
              <a:solidFill>
                <a:srgbClr val="C00000"/>
              </a:solidFill>
              <a:latin typeface="Arial"/>
              <a:ea typeface="Arial"/>
              <a:cs typeface="Arial"/>
              <a:sym typeface="Arial"/>
            </a:endParaRPr>
          </a:p>
          <a:p>
            <a:pPr indent="-82325" lvl="0" marL="221507" marR="0" rtl="0" algn="l">
              <a:lnSpc>
                <a:spcPct val="100000"/>
              </a:lnSpc>
              <a:spcBef>
                <a:spcPts val="0"/>
              </a:spcBef>
              <a:spcAft>
                <a:spcPts val="0"/>
              </a:spcAft>
              <a:buClr>
                <a:srgbClr val="000000"/>
              </a:buClr>
              <a:buSzPts val="1637"/>
              <a:buFont typeface="Helvetica Neue"/>
              <a:buNone/>
            </a:pPr>
            <a:r>
              <a:t/>
            </a:r>
            <a:endParaRPr b="1" i="0" sz="1637" u="none" cap="none" strike="noStrike">
              <a:solidFill>
                <a:srgbClr val="C00000"/>
              </a:solidFill>
              <a:latin typeface="Arial"/>
              <a:ea typeface="Arial"/>
              <a:cs typeface="Arial"/>
              <a:sym typeface="Arial"/>
            </a:endParaRPr>
          </a:p>
          <a:p>
            <a:pPr indent="0" lvl="0" marL="0" marR="0" rtl="0" algn="l">
              <a:lnSpc>
                <a:spcPct val="100000"/>
              </a:lnSpc>
              <a:spcBef>
                <a:spcPts val="0"/>
              </a:spcBef>
              <a:spcAft>
                <a:spcPts val="0"/>
              </a:spcAft>
              <a:buNone/>
            </a:pPr>
            <a:r>
              <a:rPr b="0" i="0" lang="en" sz="1637" u="none" cap="none" strike="noStrike">
                <a:solidFill>
                  <a:srgbClr val="000000"/>
                </a:solidFill>
                <a:latin typeface="Arial"/>
                <a:ea typeface="Arial"/>
                <a:cs typeface="Arial"/>
                <a:sym typeface="Arial"/>
              </a:rPr>
              <a:t>AI-driven discoveries must be </a:t>
            </a:r>
            <a:r>
              <a:rPr b="1" i="0" lang="en" sz="1637" u="none" cap="none" strike="noStrike">
                <a:solidFill>
                  <a:srgbClr val="000000"/>
                </a:solidFill>
                <a:latin typeface="Arial"/>
                <a:ea typeface="Arial"/>
                <a:cs typeface="Arial"/>
                <a:sym typeface="Arial"/>
              </a:rPr>
              <a:t>rigorously evaluated</a:t>
            </a:r>
            <a:r>
              <a:rPr b="0" i="0" lang="en" sz="1637" u="none" cap="none" strike="noStrike">
                <a:solidFill>
                  <a:srgbClr val="000000"/>
                </a:solidFill>
                <a:latin typeface="Arial"/>
                <a:ea typeface="Arial"/>
                <a:cs typeface="Arial"/>
                <a:sym typeface="Arial"/>
              </a:rPr>
              <a:t> to ensure they are reliable and impactful:</a:t>
            </a:r>
            <a:endParaRPr b="0" i="0" sz="163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37" u="none" cap="none" strike="noStrike">
              <a:solidFill>
                <a:srgbClr val="0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Data-driven Accuracy</a:t>
            </a:r>
            <a:r>
              <a:rPr b="0" i="0" lang="en" sz="1637" u="none" cap="none" strike="noStrike">
                <a:solidFill>
                  <a:srgbClr val="000000"/>
                </a:solidFill>
                <a:latin typeface="Arial"/>
                <a:ea typeface="Arial"/>
                <a:cs typeface="Arial"/>
                <a:sym typeface="Arial"/>
              </a:rPr>
              <a:t> → Does the AI’s output match real-world experimental results?</a:t>
            </a:r>
            <a:endParaRPr b="0" i="0" sz="1637" u="none" cap="none" strike="noStrike">
              <a:solidFill>
                <a:srgbClr val="000000"/>
              </a:solidFill>
              <a:latin typeface="Arial"/>
              <a:ea typeface="Arial"/>
              <a:cs typeface="Arial"/>
              <a:sym typeface="Arial"/>
            </a:endParaRPr>
          </a:p>
          <a:p>
            <a:pPr indent="-155968" lvl="0" marL="259918" marR="0" rtl="0" algn="l">
              <a:lnSpc>
                <a:spcPct val="100000"/>
              </a:lnSpc>
              <a:spcBef>
                <a:spcPts val="0"/>
              </a:spcBef>
              <a:spcAft>
                <a:spcPts val="0"/>
              </a:spcAft>
              <a:buClr>
                <a:srgbClr val="000000"/>
              </a:buClr>
              <a:buSzPts val="1637"/>
              <a:buFont typeface="Arial"/>
              <a:buNone/>
            </a:pPr>
            <a:r>
              <a:t/>
            </a:r>
            <a:endParaRPr b="0" i="0" sz="1637" u="none" cap="none" strike="noStrike">
              <a:solidFill>
                <a:srgbClr val="0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Generalizability</a:t>
            </a:r>
            <a:r>
              <a:rPr b="0" i="0" lang="en" sz="1637" u="none" cap="none" strike="noStrike">
                <a:solidFill>
                  <a:srgbClr val="000000"/>
                </a:solidFill>
                <a:latin typeface="Arial"/>
                <a:ea typeface="Arial"/>
                <a:cs typeface="Arial"/>
                <a:sym typeface="Arial"/>
              </a:rPr>
              <a:t> → Can the discovery apply to new, unseen data?</a:t>
            </a:r>
            <a:endParaRPr b="0" i="0" sz="1637" u="none" cap="none" strike="noStrike">
              <a:solidFill>
                <a:srgbClr val="000000"/>
              </a:solidFill>
              <a:latin typeface="Arial"/>
              <a:ea typeface="Arial"/>
              <a:cs typeface="Arial"/>
              <a:sym typeface="Arial"/>
            </a:endParaRPr>
          </a:p>
          <a:p>
            <a:pPr indent="-155968" lvl="0" marL="259918" marR="0" rtl="0" algn="l">
              <a:lnSpc>
                <a:spcPct val="100000"/>
              </a:lnSpc>
              <a:spcBef>
                <a:spcPts val="0"/>
              </a:spcBef>
              <a:spcAft>
                <a:spcPts val="0"/>
              </a:spcAft>
              <a:buClr>
                <a:srgbClr val="000000"/>
              </a:buClr>
              <a:buSzPts val="1637"/>
              <a:buFont typeface="Arial"/>
              <a:buNone/>
            </a:pPr>
            <a:r>
              <a:t/>
            </a:r>
            <a:endParaRPr b="0" i="0" sz="1637" u="none" cap="none" strike="noStrike">
              <a:solidFill>
                <a:srgbClr val="0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Alignment with Scientific Principles</a:t>
            </a:r>
            <a:r>
              <a:rPr b="0" i="0" lang="en" sz="1637" u="none" cap="none" strike="noStrike">
                <a:solidFill>
                  <a:srgbClr val="000000"/>
                </a:solidFill>
                <a:latin typeface="Arial"/>
                <a:ea typeface="Arial"/>
                <a:cs typeface="Arial"/>
                <a:sym typeface="Arial"/>
              </a:rPr>
              <a:t> → Does it obey known physical laws and logical consistency?</a:t>
            </a:r>
            <a:endParaRPr b="0" i="0" sz="1637" u="none" cap="none" strike="noStrike">
              <a:solidFill>
                <a:srgbClr val="000000"/>
              </a:solidFill>
              <a:latin typeface="Arial"/>
              <a:ea typeface="Arial"/>
              <a:cs typeface="Arial"/>
              <a:sym typeface="Arial"/>
            </a:endParaRPr>
          </a:p>
          <a:p>
            <a:pPr indent="-155968" lvl="0" marL="259918" marR="0" rtl="0" algn="l">
              <a:lnSpc>
                <a:spcPct val="100000"/>
              </a:lnSpc>
              <a:spcBef>
                <a:spcPts val="0"/>
              </a:spcBef>
              <a:spcAft>
                <a:spcPts val="0"/>
              </a:spcAft>
              <a:buClr>
                <a:srgbClr val="000000"/>
              </a:buClr>
              <a:buSzPts val="1637"/>
              <a:buFont typeface="Arial"/>
              <a:buNone/>
            </a:pPr>
            <a:r>
              <a:t/>
            </a:r>
            <a:endParaRPr b="0" i="0" sz="1637" u="none" cap="none" strike="noStrike">
              <a:solidFill>
                <a:srgbClr val="000000"/>
              </a:solidFill>
              <a:latin typeface="Arial"/>
              <a:ea typeface="Arial"/>
              <a:cs typeface="Arial"/>
              <a:sym typeface="Arial"/>
            </a:endParaRPr>
          </a:p>
          <a:p>
            <a:pPr indent="-259918" lvl="0" marL="259918" marR="0" rtl="0" algn="l">
              <a:lnSpc>
                <a:spcPct val="100000"/>
              </a:lnSpc>
              <a:spcBef>
                <a:spcPts val="0"/>
              </a:spcBef>
              <a:spcAft>
                <a:spcPts val="0"/>
              </a:spcAft>
              <a:buClr>
                <a:srgbClr val="000000"/>
              </a:buClr>
              <a:buSzPts val="1637"/>
              <a:buFont typeface="Arial"/>
              <a:buChar char="•"/>
            </a:pPr>
            <a:r>
              <a:rPr b="1" i="0" lang="en" sz="1637" u="none" cap="none" strike="noStrike">
                <a:solidFill>
                  <a:srgbClr val="000000"/>
                </a:solidFill>
                <a:latin typeface="Arial"/>
                <a:ea typeface="Arial"/>
                <a:cs typeface="Arial"/>
                <a:sym typeface="Arial"/>
              </a:rPr>
              <a:t>Novelty</a:t>
            </a:r>
            <a:r>
              <a:rPr b="0" i="0" lang="en" sz="1637" u="none" cap="none" strike="noStrike">
                <a:solidFill>
                  <a:srgbClr val="000000"/>
                </a:solidFill>
                <a:latin typeface="Arial"/>
                <a:ea typeface="Arial"/>
                <a:cs typeface="Arial"/>
                <a:sym typeface="Arial"/>
              </a:rPr>
              <a:t> → Is it truly new, or just rediscovering existing knowledge?</a:t>
            </a:r>
            <a:endParaRPr b="0" i="0" sz="1637" u="none" cap="none" strike="noStrike">
              <a:solidFill>
                <a:srgbClr val="000000"/>
              </a:solidFill>
              <a:latin typeface="Arial"/>
              <a:ea typeface="Arial"/>
              <a:cs typeface="Arial"/>
              <a:sym typeface="Arial"/>
            </a:endParaRPr>
          </a:p>
          <a:p>
            <a:pPr indent="0" lvl="0" marL="35233" marR="0" rtl="0" algn="l">
              <a:lnSpc>
                <a:spcPct val="100000"/>
              </a:lnSpc>
              <a:spcBef>
                <a:spcPts val="0"/>
              </a:spcBef>
              <a:spcAft>
                <a:spcPts val="0"/>
              </a:spcAft>
              <a:buNone/>
            </a:pPr>
            <a:r>
              <a:t/>
            </a:r>
            <a:endParaRPr b="1" i="0" sz="1637" u="none" cap="none" strike="noStrike">
              <a:solidFill>
                <a:srgbClr val="C00000"/>
              </a:solidFill>
              <a:latin typeface="Arial"/>
              <a:ea typeface="Arial"/>
              <a:cs typeface="Arial"/>
              <a:sym typeface="Arial"/>
            </a:endParaRPr>
          </a:p>
        </p:txBody>
      </p:sp>
      <p:pic>
        <p:nvPicPr>
          <p:cNvPr descr="A diagram of a diagram&#10;&#10;AI-generated content may be incorrect." id="234" name="Google Shape;234;p37"/>
          <p:cNvPicPr preferRelativeResize="0"/>
          <p:nvPr/>
        </p:nvPicPr>
        <p:blipFill rotWithShape="1">
          <a:blip r:embed="rId3">
            <a:alphaModFix/>
          </a:blip>
          <a:srcRect b="0" l="66821" r="0" t="0"/>
          <a:stretch/>
        </p:blipFill>
        <p:spPr>
          <a:xfrm>
            <a:off x="349223" y="671426"/>
            <a:ext cx="2861278" cy="4240617"/>
          </a:xfrm>
          <a:prstGeom prst="rect">
            <a:avLst/>
          </a:prstGeom>
          <a:noFill/>
          <a:ln>
            <a:noFill/>
          </a:ln>
        </p:spPr>
      </p:pic>
      <p:sp>
        <p:nvSpPr>
          <p:cNvPr id="235" name="Google Shape;235;p37"/>
          <p:cNvSpPr txBox="1"/>
          <p:nvPr/>
        </p:nvSpPr>
        <p:spPr>
          <a:xfrm>
            <a:off x="203548" y="275337"/>
            <a:ext cx="6698459" cy="264615"/>
          </a:xfrm>
          <a:prstGeom prst="rect">
            <a:avLst/>
          </a:prstGeom>
          <a:noFill/>
          <a:ln>
            <a:noFill/>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rPr b="1" i="0" lang="en" sz="2400" u="none" cap="none" strike="noStrike">
                <a:solidFill>
                  <a:schemeClr val="dk1"/>
                </a:solidFill>
                <a:latin typeface="Aharoni"/>
                <a:ea typeface="Aharoni"/>
                <a:cs typeface="Aharoni"/>
                <a:sym typeface="Aharoni"/>
              </a:rPr>
              <a:t>Science-focused AI Agents</a:t>
            </a:r>
            <a:endParaRPr b="1" i="0" sz="4000" u="none" cap="none" strike="noStrike">
              <a:solidFill>
                <a:schemeClr val="dk1"/>
              </a:solidFill>
              <a:latin typeface="Aharoni"/>
              <a:ea typeface="Aharoni"/>
              <a:cs typeface="Aharoni"/>
              <a:sym typeface="Aharon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nvSpPr>
        <p:spPr>
          <a:xfrm>
            <a:off x="214745" y="148239"/>
            <a:ext cx="469063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Scientific Discovery Process</a:t>
            </a:r>
            <a:endParaRPr/>
          </a:p>
        </p:txBody>
      </p:sp>
      <p:sp>
        <p:nvSpPr>
          <p:cNvPr id="241" name="Google Shape;241;p38"/>
          <p:cNvSpPr txBox="1"/>
          <p:nvPr/>
        </p:nvSpPr>
        <p:spPr>
          <a:xfrm>
            <a:off x="122842" y="4810596"/>
            <a:ext cx="6666085"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 </a:t>
            </a:r>
            <a:r>
              <a:rPr b="0" i="0" lang="en" sz="1000" u="none" cap="none" strike="noStrike">
                <a:solidFill>
                  <a:srgbClr val="222222"/>
                </a:solidFill>
                <a:latin typeface="Arial"/>
                <a:ea typeface="Arial"/>
                <a:cs typeface="Arial"/>
                <a:sym typeface="Arial"/>
              </a:rPr>
              <a:t>Wood, Charlie. "Powerful “machine scientists” distill the laws of physics from raw data." </a:t>
            </a:r>
            <a:r>
              <a:rPr b="0" i="1" lang="en" sz="1000" u="none" cap="none" strike="noStrike">
                <a:solidFill>
                  <a:srgbClr val="222222"/>
                </a:solidFill>
                <a:latin typeface="Arial"/>
                <a:ea typeface="Arial"/>
                <a:cs typeface="Arial"/>
                <a:sym typeface="Arial"/>
              </a:rPr>
              <a:t>Quanta Magazine</a:t>
            </a:r>
            <a:r>
              <a:rPr b="0" i="0" lang="en" sz="1000" u="none" cap="none" strike="noStrike">
                <a:solidFill>
                  <a:srgbClr val="222222"/>
                </a:solidFill>
                <a:latin typeface="Arial"/>
                <a:ea typeface="Arial"/>
                <a:cs typeface="Arial"/>
                <a:sym typeface="Arial"/>
              </a:rPr>
              <a:t> (2022).</a:t>
            </a:r>
            <a:endParaRPr b="0" i="0" sz="1000" u="none" cap="none" strike="noStrike">
              <a:solidFill>
                <a:srgbClr val="000000"/>
              </a:solidFill>
              <a:latin typeface="Arial"/>
              <a:ea typeface="Arial"/>
              <a:cs typeface="Arial"/>
              <a:sym typeface="Arial"/>
            </a:endParaRPr>
          </a:p>
        </p:txBody>
      </p:sp>
      <p:sp>
        <p:nvSpPr>
          <p:cNvPr id="242" name="Google Shape;242;p38"/>
          <p:cNvSpPr txBox="1"/>
          <p:nvPr/>
        </p:nvSpPr>
        <p:spPr>
          <a:xfrm>
            <a:off x="291208" y="3907744"/>
            <a:ext cx="831519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Mathematical Equations help us </a:t>
            </a:r>
            <a:r>
              <a:rPr b="0" i="1" lang="en" sz="1400" u="none" cap="none" strike="noStrike">
                <a:solidFill>
                  <a:srgbClr val="FF0000"/>
                </a:solidFill>
                <a:latin typeface="Arial"/>
                <a:ea typeface="Arial"/>
                <a:cs typeface="Arial"/>
                <a:sym typeface="Arial"/>
              </a:rPr>
              <a:t>understand</a:t>
            </a:r>
            <a:r>
              <a:rPr b="0" i="0" lang="en" sz="1400" u="none" cap="none" strike="noStrike">
                <a:solidFill>
                  <a:srgbClr val="FF0000"/>
                </a:solidFill>
                <a:latin typeface="Arial"/>
                <a:ea typeface="Arial"/>
                <a:cs typeface="Arial"/>
                <a:sym typeface="Arial"/>
              </a:rPr>
              <a:t>, </a:t>
            </a:r>
            <a:r>
              <a:rPr b="0" i="1" lang="en" sz="1400" u="none" cap="none" strike="noStrike">
                <a:solidFill>
                  <a:srgbClr val="FF0000"/>
                </a:solidFill>
                <a:latin typeface="Arial"/>
                <a:ea typeface="Arial"/>
                <a:cs typeface="Arial"/>
                <a:sym typeface="Arial"/>
              </a:rPr>
              <a:t>build upon</a:t>
            </a:r>
            <a:r>
              <a:rPr b="0" i="0" lang="en" sz="1400" u="none" cap="none" strike="noStrike">
                <a:solidFill>
                  <a:srgbClr val="FF0000"/>
                </a:solidFill>
                <a:latin typeface="Arial"/>
                <a:ea typeface="Arial"/>
                <a:cs typeface="Arial"/>
                <a:sym typeface="Arial"/>
              </a:rPr>
              <a:t>, </a:t>
            </a:r>
            <a:r>
              <a:rPr b="0" i="1" lang="en" sz="1400" u="none" cap="none" strike="noStrike">
                <a:solidFill>
                  <a:srgbClr val="FF0000"/>
                </a:solidFill>
                <a:latin typeface="Arial"/>
                <a:ea typeface="Arial"/>
                <a:cs typeface="Arial"/>
                <a:sym typeface="Arial"/>
              </a:rPr>
              <a:t>predict</a:t>
            </a:r>
            <a:r>
              <a:rPr b="0" i="0" lang="en" sz="1400" u="none" cap="none" strike="noStrike">
                <a:solidFill>
                  <a:srgbClr val="FF0000"/>
                </a:solidFill>
                <a:latin typeface="Arial"/>
                <a:ea typeface="Arial"/>
                <a:cs typeface="Arial"/>
                <a:sym typeface="Arial"/>
              </a:rPr>
              <a:t>,</a:t>
            </a:r>
            <a:r>
              <a:rPr b="0" i="0" lang="en" sz="1400" u="none" cap="none" strike="noStrike">
                <a:solidFill>
                  <a:srgbClr val="D54876"/>
                </a:solidFill>
                <a:latin typeface="Arial"/>
                <a:ea typeface="Arial"/>
                <a:cs typeface="Arial"/>
                <a:sym typeface="Arial"/>
              </a:rPr>
              <a:t> </a:t>
            </a:r>
            <a:r>
              <a:rPr b="0" i="0" lang="en" sz="1400" u="none" cap="none" strike="noStrike">
                <a:solidFill>
                  <a:srgbClr val="000000"/>
                </a:solidFill>
                <a:latin typeface="Arial"/>
                <a:ea typeface="Arial"/>
                <a:cs typeface="Arial"/>
                <a:sym typeface="Arial"/>
              </a:rPr>
              <a:t>and</a:t>
            </a:r>
            <a:r>
              <a:rPr b="0" i="0" lang="en" sz="1400" u="none" cap="none" strike="noStrike">
                <a:solidFill>
                  <a:srgbClr val="D54876"/>
                </a:solidFill>
                <a:latin typeface="Arial"/>
                <a:ea typeface="Arial"/>
                <a:cs typeface="Arial"/>
                <a:sym typeface="Arial"/>
              </a:rPr>
              <a:t> </a:t>
            </a:r>
            <a:r>
              <a:rPr b="0" i="1" lang="en" sz="1400" u="none" cap="none" strike="noStrike">
                <a:solidFill>
                  <a:srgbClr val="FF0000"/>
                </a:solidFill>
                <a:latin typeface="Arial"/>
                <a:ea typeface="Arial"/>
                <a:cs typeface="Arial"/>
                <a:sym typeface="Arial"/>
              </a:rPr>
              <a:t>control</a:t>
            </a:r>
            <a:r>
              <a:rPr b="0" i="0" lang="en" sz="1400" u="none" cap="none" strike="noStrike">
                <a:solidFill>
                  <a:srgbClr val="D54876"/>
                </a:solidFill>
                <a:latin typeface="Arial"/>
                <a:ea typeface="Arial"/>
                <a:cs typeface="Arial"/>
                <a:sym typeface="Arial"/>
              </a:rPr>
              <a:t> </a:t>
            </a:r>
            <a:r>
              <a:rPr b="0" i="0" lang="en" sz="1400" u="none" cap="none" strike="noStrike">
                <a:solidFill>
                  <a:srgbClr val="000000"/>
                </a:solidFill>
                <a:latin typeface="Arial"/>
                <a:ea typeface="Arial"/>
                <a:cs typeface="Arial"/>
                <a:sym typeface="Arial"/>
              </a:rPr>
              <a:t>scientific systems</a:t>
            </a:r>
            <a:r>
              <a:rPr b="0" i="0" lang="en" sz="1400" u="none" cap="none" strike="noStrike">
                <a:solidFill>
                  <a:srgbClr val="D54876"/>
                </a:solidFill>
                <a:latin typeface="Arial"/>
                <a:ea typeface="Arial"/>
                <a:cs typeface="Arial"/>
                <a:sym typeface="Arial"/>
              </a:rPr>
              <a:t>.</a:t>
            </a:r>
            <a:endParaRPr b="1" i="0" sz="1400" u="none" cap="none" strike="noStrike">
              <a:solidFill>
                <a:srgbClr val="D5487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None/>
            </a:pPr>
            <a:r>
              <a:rPr b="1" i="0" lang="en" sz="1400" u="none" cap="none" strike="noStrike">
                <a:solidFill>
                  <a:srgbClr val="FF0000"/>
                </a:solidFill>
                <a:latin typeface="Arial"/>
                <a:ea typeface="Arial"/>
                <a:cs typeface="Arial"/>
                <a:sym typeface="Arial"/>
              </a:rPr>
              <a:t>Symbolic regression </a:t>
            </a:r>
            <a:r>
              <a:rPr b="0" i="0" lang="en" sz="1400" u="none" cap="none" strike="noStrike">
                <a:solidFill>
                  <a:srgbClr val="222222"/>
                </a:solidFill>
                <a:latin typeface="Arial"/>
                <a:ea typeface="Arial"/>
                <a:cs typeface="Arial"/>
                <a:sym typeface="Arial"/>
              </a:rPr>
              <a:t>offers an automatic approach for finding analytical equations from observations.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222222"/>
              </a:solidFill>
              <a:latin typeface="Arial"/>
              <a:ea typeface="Arial"/>
              <a:cs typeface="Arial"/>
              <a:sym typeface="Arial"/>
            </a:endParaRPr>
          </a:p>
        </p:txBody>
      </p:sp>
      <p:sp>
        <p:nvSpPr>
          <p:cNvPr id="243" name="Google Shape;243;p38"/>
          <p:cNvSpPr txBox="1"/>
          <p:nvPr/>
        </p:nvSpPr>
        <p:spPr>
          <a:xfrm>
            <a:off x="214745" y="810716"/>
            <a:ext cx="865969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sng" cap="none" strike="noStrike">
                <a:solidFill>
                  <a:srgbClr val="FF0000"/>
                </a:solidFill>
                <a:latin typeface="Arial"/>
                <a:ea typeface="Arial"/>
                <a:cs typeface="Arial"/>
                <a:sym typeface="Arial"/>
              </a:rPr>
              <a:t>Overall Goal:</a:t>
            </a:r>
            <a:r>
              <a:rPr b="1" i="0" lang="en" sz="1400" u="none" cap="none" strike="noStrike">
                <a:solidFill>
                  <a:srgbClr val="FF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How do we model the underlying physical phenomenon (using mathematical expressions) from empirical observations?</a:t>
            </a:r>
            <a:endParaRPr/>
          </a:p>
        </p:txBody>
      </p:sp>
      <p:grpSp>
        <p:nvGrpSpPr>
          <p:cNvPr id="244" name="Google Shape;244;p38"/>
          <p:cNvGrpSpPr/>
          <p:nvPr/>
        </p:nvGrpSpPr>
        <p:grpSpPr>
          <a:xfrm>
            <a:off x="4394934" y="2863119"/>
            <a:ext cx="4492582" cy="800194"/>
            <a:chOff x="4394934" y="3152483"/>
            <a:chExt cx="4492582" cy="800194"/>
          </a:xfrm>
        </p:grpSpPr>
        <p:grpSp>
          <p:nvGrpSpPr>
            <p:cNvPr id="245" name="Google Shape;245;p38"/>
            <p:cNvGrpSpPr/>
            <p:nvPr/>
          </p:nvGrpSpPr>
          <p:grpSpPr>
            <a:xfrm>
              <a:off x="4394934" y="3152483"/>
              <a:ext cx="4492582" cy="800194"/>
              <a:chOff x="683759" y="3181036"/>
              <a:chExt cx="4492582" cy="800194"/>
            </a:xfrm>
          </p:grpSpPr>
          <p:sp>
            <p:nvSpPr>
              <p:cNvPr id="246" name="Google Shape;246;p38"/>
              <p:cNvSpPr/>
              <p:nvPr/>
            </p:nvSpPr>
            <p:spPr>
              <a:xfrm>
                <a:off x="4116469" y="3181036"/>
                <a:ext cx="1059872" cy="595746"/>
              </a:xfrm>
              <a:prstGeom prst="roundRect">
                <a:avLst>
                  <a:gd fmla="val 16667" name="adj"/>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Theory</a:t>
                </a:r>
                <a:endParaRPr/>
              </a:p>
            </p:txBody>
          </p:sp>
          <p:sp>
            <p:nvSpPr>
              <p:cNvPr id="247" name="Google Shape;247;p38"/>
              <p:cNvSpPr/>
              <p:nvPr/>
            </p:nvSpPr>
            <p:spPr>
              <a:xfrm>
                <a:off x="683759" y="3181036"/>
                <a:ext cx="1218227" cy="595746"/>
              </a:xfrm>
              <a:prstGeom prst="roundRect">
                <a:avLst>
                  <a:gd fmla="val 16667" name="adj"/>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Data </a:t>
                </a:r>
                <a:endParaRPr/>
              </a:p>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(high dim.)</a:t>
                </a:r>
                <a:endParaRPr/>
              </a:p>
            </p:txBody>
          </p:sp>
          <p:cxnSp>
            <p:nvCxnSpPr>
              <p:cNvPr id="248" name="Google Shape;248;p38"/>
              <p:cNvCxnSpPr>
                <a:endCxn id="249" idx="1"/>
              </p:cNvCxnSpPr>
              <p:nvPr/>
            </p:nvCxnSpPr>
            <p:spPr>
              <a:xfrm>
                <a:off x="1903872" y="3478910"/>
                <a:ext cx="521700" cy="0"/>
              </a:xfrm>
              <a:prstGeom prst="straightConnector1">
                <a:avLst/>
              </a:prstGeom>
              <a:noFill/>
              <a:ln cap="flat" cmpd="sng" w="28575">
                <a:solidFill>
                  <a:srgbClr val="841B3E"/>
                </a:solidFill>
                <a:prstDash val="solid"/>
                <a:round/>
                <a:headEnd len="sm" w="sm" type="none"/>
                <a:tailEnd len="med" w="med" type="triangle"/>
              </a:ln>
            </p:spPr>
          </p:cxnSp>
          <p:sp>
            <p:nvSpPr>
              <p:cNvPr id="250" name="Google Shape;250;p38"/>
              <p:cNvSpPr txBox="1"/>
              <p:nvPr/>
            </p:nvSpPr>
            <p:spPr>
              <a:xfrm>
                <a:off x="3571864" y="3765786"/>
                <a:ext cx="91440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Feedback</a:t>
                </a:r>
                <a:endParaRPr/>
              </a:p>
            </p:txBody>
          </p:sp>
        </p:grpSp>
        <p:sp>
          <p:nvSpPr>
            <p:cNvPr id="249" name="Google Shape;249;p38"/>
            <p:cNvSpPr/>
            <p:nvPr/>
          </p:nvSpPr>
          <p:spPr>
            <a:xfrm>
              <a:off x="6136747" y="3152484"/>
              <a:ext cx="1218962" cy="595746"/>
            </a:xfrm>
            <a:prstGeom prst="roundRect">
              <a:avLst>
                <a:gd fmla="val 16667" name="adj"/>
              </a:avLst>
            </a:prstGeom>
            <a:solidFill>
              <a:srgbClr val="AFDAFF">
                <a:alpha val="4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Computing Machinery?</a:t>
              </a:r>
              <a:endParaRPr/>
            </a:p>
          </p:txBody>
        </p:sp>
        <p:cxnSp>
          <p:nvCxnSpPr>
            <p:cNvPr id="251" name="Google Shape;251;p38"/>
            <p:cNvCxnSpPr>
              <a:stCxn id="249" idx="3"/>
            </p:cNvCxnSpPr>
            <p:nvPr/>
          </p:nvCxnSpPr>
          <p:spPr>
            <a:xfrm>
              <a:off x="7355709" y="3450357"/>
              <a:ext cx="471900" cy="0"/>
            </a:xfrm>
            <a:prstGeom prst="straightConnector1">
              <a:avLst/>
            </a:prstGeom>
            <a:noFill/>
            <a:ln cap="flat" cmpd="sng" w="28575">
              <a:solidFill>
                <a:srgbClr val="841B3E"/>
              </a:solidFill>
              <a:prstDash val="solid"/>
              <a:round/>
              <a:headEnd len="sm" w="sm" type="none"/>
              <a:tailEnd len="med" w="med" type="triangle"/>
            </a:ln>
          </p:spPr>
        </p:cxnSp>
        <p:cxnSp>
          <p:nvCxnSpPr>
            <p:cNvPr id="252" name="Google Shape;252;p38"/>
            <p:cNvCxnSpPr/>
            <p:nvPr/>
          </p:nvCxnSpPr>
          <p:spPr>
            <a:xfrm rot="5400000">
              <a:off x="7555342" y="2945992"/>
              <a:ext cx="12700" cy="1604477"/>
            </a:xfrm>
            <a:prstGeom prst="curvedConnector3">
              <a:avLst>
                <a:gd fmla="val 4078457" name="adj1"/>
              </a:avLst>
            </a:prstGeom>
            <a:noFill/>
            <a:ln cap="flat" cmpd="sng" w="19050">
              <a:solidFill>
                <a:srgbClr val="841B3E"/>
              </a:solidFill>
              <a:prstDash val="dash"/>
              <a:round/>
              <a:headEnd len="sm" w="sm" type="none"/>
              <a:tailEnd len="med" w="med" type="triangle"/>
            </a:ln>
          </p:spPr>
        </p:cxnSp>
      </p:grpSp>
      <p:grpSp>
        <p:nvGrpSpPr>
          <p:cNvPr id="253" name="Google Shape;253;p38"/>
          <p:cNvGrpSpPr/>
          <p:nvPr/>
        </p:nvGrpSpPr>
        <p:grpSpPr>
          <a:xfrm>
            <a:off x="5134406" y="1583657"/>
            <a:ext cx="3063033" cy="595746"/>
            <a:chOff x="508831" y="3182866"/>
            <a:chExt cx="3063033" cy="595746"/>
          </a:xfrm>
        </p:grpSpPr>
        <p:sp>
          <p:nvSpPr>
            <p:cNvPr id="254" name="Google Shape;254;p38"/>
            <p:cNvSpPr/>
            <p:nvPr/>
          </p:nvSpPr>
          <p:spPr>
            <a:xfrm>
              <a:off x="2511992" y="3182866"/>
              <a:ext cx="1059872" cy="595746"/>
            </a:xfrm>
            <a:prstGeom prst="roundRect">
              <a:avLst>
                <a:gd fmla="val 16667" name="adj"/>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Theory</a:t>
              </a:r>
              <a:endParaRPr/>
            </a:p>
          </p:txBody>
        </p:sp>
        <p:sp>
          <p:nvSpPr>
            <p:cNvPr id="255" name="Google Shape;255;p38"/>
            <p:cNvSpPr/>
            <p:nvPr/>
          </p:nvSpPr>
          <p:spPr>
            <a:xfrm>
              <a:off x="508831" y="3182866"/>
              <a:ext cx="1059872" cy="595746"/>
            </a:xfrm>
            <a:prstGeom prst="roundRect">
              <a:avLst>
                <a:gd fmla="val 16667" name="adj"/>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Data </a:t>
              </a:r>
              <a:endParaRPr/>
            </a:p>
            <a:p>
              <a:pPr indent="0" lvl="0" marL="0" marR="0" rtl="0" algn="ctr">
                <a:lnSpc>
                  <a:spcPct val="100000"/>
                </a:lnSpc>
                <a:spcBef>
                  <a:spcPts val="0"/>
                </a:spcBef>
                <a:spcAft>
                  <a:spcPts val="0"/>
                </a:spcAft>
                <a:buNone/>
              </a:pPr>
              <a:r>
                <a:rPr b="0" i="0" lang="en" sz="1400" u="none" cap="none" strike="noStrike">
                  <a:solidFill>
                    <a:srgbClr val="0A0A0A"/>
                  </a:solidFill>
                  <a:latin typeface="Arial"/>
                  <a:ea typeface="Arial"/>
                  <a:cs typeface="Arial"/>
                  <a:sym typeface="Arial"/>
                </a:rPr>
                <a:t>(low dim.)</a:t>
              </a:r>
              <a:endParaRPr/>
            </a:p>
          </p:txBody>
        </p:sp>
        <p:cxnSp>
          <p:nvCxnSpPr>
            <p:cNvPr id="256" name="Google Shape;256;p38"/>
            <p:cNvCxnSpPr/>
            <p:nvPr/>
          </p:nvCxnSpPr>
          <p:spPr>
            <a:xfrm>
              <a:off x="1568703" y="3350407"/>
              <a:ext cx="943289" cy="0"/>
            </a:xfrm>
            <a:prstGeom prst="straightConnector1">
              <a:avLst/>
            </a:prstGeom>
            <a:noFill/>
            <a:ln cap="flat" cmpd="sng" w="28575">
              <a:solidFill>
                <a:srgbClr val="841B3E"/>
              </a:solidFill>
              <a:prstDash val="solid"/>
              <a:round/>
              <a:headEnd len="sm" w="sm" type="none"/>
              <a:tailEnd len="med" w="med" type="triangle"/>
            </a:ln>
          </p:spPr>
        </p:cxnSp>
        <p:cxnSp>
          <p:nvCxnSpPr>
            <p:cNvPr id="257" name="Google Shape;257;p38"/>
            <p:cNvCxnSpPr/>
            <p:nvPr/>
          </p:nvCxnSpPr>
          <p:spPr>
            <a:xfrm rot="10800000">
              <a:off x="1568703" y="3565152"/>
              <a:ext cx="943289" cy="0"/>
            </a:xfrm>
            <a:prstGeom prst="straightConnector1">
              <a:avLst/>
            </a:prstGeom>
            <a:noFill/>
            <a:ln cap="flat" cmpd="sng" w="28575">
              <a:solidFill>
                <a:srgbClr val="841B3E"/>
              </a:solidFill>
              <a:prstDash val="dashDot"/>
              <a:round/>
              <a:headEnd len="sm" w="sm" type="none"/>
              <a:tailEnd len="med" w="med" type="triangle"/>
            </a:ln>
          </p:spPr>
        </p:cxnSp>
        <p:sp>
          <p:nvSpPr>
            <p:cNvPr id="258" name="Google Shape;258;p38"/>
            <p:cNvSpPr txBox="1"/>
            <p:nvPr/>
          </p:nvSpPr>
          <p:spPr>
            <a:xfrm>
              <a:off x="1756919" y="3562818"/>
              <a:ext cx="91440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Describe</a:t>
              </a:r>
              <a:endParaRPr/>
            </a:p>
          </p:txBody>
        </p:sp>
      </p:grpSp>
      <p:pic>
        <p:nvPicPr>
          <p:cNvPr id="259" name="Google Shape;259;p38"/>
          <p:cNvPicPr preferRelativeResize="0"/>
          <p:nvPr/>
        </p:nvPicPr>
        <p:blipFill rotWithShape="1">
          <a:blip r:embed="rId3">
            <a:alphaModFix/>
          </a:blip>
          <a:srcRect b="0" l="0" r="0" t="0"/>
          <a:stretch/>
        </p:blipFill>
        <p:spPr>
          <a:xfrm>
            <a:off x="455720" y="1537844"/>
            <a:ext cx="3249137" cy="2019139"/>
          </a:xfrm>
          <a:prstGeom prst="rect">
            <a:avLst/>
          </a:prstGeom>
          <a:noFill/>
          <a:ln>
            <a:noFill/>
          </a:ln>
        </p:spPr>
      </p:pic>
      <p:sp>
        <p:nvSpPr>
          <p:cNvPr id="260" name="Google Shape;260;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nvSpPr>
        <p:spPr>
          <a:xfrm>
            <a:off x="401781" y="315044"/>
            <a:ext cx="64080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pic>
        <p:nvPicPr>
          <p:cNvPr id="266" name="Google Shape;266;p39"/>
          <p:cNvPicPr preferRelativeResize="0"/>
          <p:nvPr/>
        </p:nvPicPr>
        <p:blipFill rotWithShape="1">
          <a:blip r:embed="rId3">
            <a:alphaModFix/>
          </a:blip>
          <a:srcRect b="0" l="0" r="0" t="0"/>
          <a:stretch/>
        </p:blipFill>
        <p:spPr>
          <a:xfrm>
            <a:off x="2548751" y="1270039"/>
            <a:ext cx="2096655" cy="1342509"/>
          </a:xfrm>
          <a:prstGeom prst="rect">
            <a:avLst/>
          </a:prstGeom>
          <a:noFill/>
          <a:ln>
            <a:noFill/>
          </a:ln>
        </p:spPr>
      </p:pic>
      <p:pic>
        <p:nvPicPr>
          <p:cNvPr id="267" name="Google Shape;267;p39"/>
          <p:cNvPicPr preferRelativeResize="0"/>
          <p:nvPr/>
        </p:nvPicPr>
        <p:blipFill rotWithShape="1">
          <a:blip r:embed="rId4">
            <a:alphaModFix/>
          </a:blip>
          <a:srcRect b="0" l="0" r="0" t="0"/>
          <a:stretch/>
        </p:blipFill>
        <p:spPr>
          <a:xfrm>
            <a:off x="4757930" y="1638569"/>
            <a:ext cx="1286217" cy="738671"/>
          </a:xfrm>
          <a:prstGeom prst="rect">
            <a:avLst/>
          </a:prstGeom>
          <a:noFill/>
          <a:ln>
            <a:noFill/>
          </a:ln>
        </p:spPr>
      </p:pic>
      <p:cxnSp>
        <p:nvCxnSpPr>
          <p:cNvPr id="268" name="Google Shape;268;p39"/>
          <p:cNvCxnSpPr/>
          <p:nvPr/>
        </p:nvCxnSpPr>
        <p:spPr>
          <a:xfrm>
            <a:off x="4312897" y="1956270"/>
            <a:ext cx="409435" cy="1"/>
          </a:xfrm>
          <a:prstGeom prst="straightConnector1">
            <a:avLst/>
          </a:prstGeom>
          <a:noFill/>
          <a:ln cap="flat" cmpd="sng" w="57150">
            <a:solidFill>
              <a:srgbClr val="0A0A0A"/>
            </a:solidFill>
            <a:prstDash val="solid"/>
            <a:round/>
            <a:headEnd len="sm" w="sm" type="none"/>
            <a:tailEnd len="med" w="med" type="triangle"/>
          </a:ln>
        </p:spPr>
      </p:cxnSp>
      <p:cxnSp>
        <p:nvCxnSpPr>
          <p:cNvPr id="269" name="Google Shape;269;p39"/>
          <p:cNvCxnSpPr/>
          <p:nvPr/>
        </p:nvCxnSpPr>
        <p:spPr>
          <a:xfrm>
            <a:off x="6123918" y="1947974"/>
            <a:ext cx="409435" cy="1"/>
          </a:xfrm>
          <a:prstGeom prst="straightConnector1">
            <a:avLst/>
          </a:prstGeom>
          <a:noFill/>
          <a:ln cap="flat" cmpd="sng" w="57150">
            <a:solidFill>
              <a:srgbClr val="0A0A0A"/>
            </a:solidFill>
            <a:prstDash val="solid"/>
            <a:round/>
            <a:headEnd len="sm" w="sm" type="none"/>
            <a:tailEnd len="med" w="med" type="triangle"/>
          </a:ln>
        </p:spPr>
      </p:cxnSp>
      <p:cxnSp>
        <p:nvCxnSpPr>
          <p:cNvPr id="270" name="Google Shape;270;p39"/>
          <p:cNvCxnSpPr/>
          <p:nvPr/>
        </p:nvCxnSpPr>
        <p:spPr>
          <a:xfrm>
            <a:off x="2739916" y="1997077"/>
            <a:ext cx="409435" cy="1"/>
          </a:xfrm>
          <a:prstGeom prst="straightConnector1">
            <a:avLst/>
          </a:prstGeom>
          <a:noFill/>
          <a:ln cap="flat" cmpd="sng" w="57150">
            <a:solidFill>
              <a:srgbClr val="0A0A0A"/>
            </a:solidFill>
            <a:prstDash val="solid"/>
            <a:round/>
            <a:headEnd len="sm" w="sm" type="none"/>
            <a:tailEnd len="med" w="med" type="triangle"/>
          </a:ln>
        </p:spPr>
      </p:cxnSp>
      <p:pic>
        <p:nvPicPr>
          <p:cNvPr id="271" name="Google Shape;271;p39"/>
          <p:cNvPicPr preferRelativeResize="0"/>
          <p:nvPr/>
        </p:nvPicPr>
        <p:blipFill rotWithShape="1">
          <a:blip r:embed="rId5">
            <a:alphaModFix/>
          </a:blip>
          <a:srcRect b="0" l="0" r="0" t="0"/>
          <a:stretch/>
        </p:blipFill>
        <p:spPr>
          <a:xfrm>
            <a:off x="4722332" y="2855303"/>
            <a:ext cx="1286216" cy="741649"/>
          </a:xfrm>
          <a:prstGeom prst="rect">
            <a:avLst/>
          </a:prstGeom>
          <a:noFill/>
          <a:ln>
            <a:noFill/>
          </a:ln>
        </p:spPr>
      </p:pic>
      <p:cxnSp>
        <p:nvCxnSpPr>
          <p:cNvPr id="272" name="Google Shape;272;p39"/>
          <p:cNvCxnSpPr/>
          <p:nvPr/>
        </p:nvCxnSpPr>
        <p:spPr>
          <a:xfrm>
            <a:off x="6125270" y="3240619"/>
            <a:ext cx="409435" cy="1"/>
          </a:xfrm>
          <a:prstGeom prst="straightConnector1">
            <a:avLst/>
          </a:prstGeom>
          <a:noFill/>
          <a:ln cap="flat" cmpd="sng" w="57150">
            <a:solidFill>
              <a:srgbClr val="0A0A0A"/>
            </a:solidFill>
            <a:prstDash val="solid"/>
            <a:round/>
            <a:headEnd len="sm" w="sm" type="none"/>
            <a:tailEnd len="med" w="med" type="triangle"/>
          </a:ln>
        </p:spPr>
      </p:cxnSp>
      <p:sp>
        <p:nvSpPr>
          <p:cNvPr id="273" name="Google Shape;273;p39"/>
          <p:cNvSpPr txBox="1"/>
          <p:nvPr/>
        </p:nvSpPr>
        <p:spPr>
          <a:xfrm>
            <a:off x="4981162" y="3299289"/>
            <a:ext cx="914400" cy="30777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74" name="Google Shape;274;p39"/>
          <p:cNvSpPr txBox="1"/>
          <p:nvPr/>
        </p:nvSpPr>
        <p:spPr>
          <a:xfrm>
            <a:off x="6508350" y="3015015"/>
            <a:ext cx="2325601" cy="400110"/>
          </a:xfrm>
          <a:prstGeom prst="rect">
            <a:avLst/>
          </a:prstGeom>
          <a:blipFill rotWithShape="1">
            <a:blip r:embed="rId7">
              <a:alphaModFix/>
            </a:blip>
            <a:stretch>
              <a:fillRect b="-1845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pic>
        <p:nvPicPr>
          <p:cNvPr id="275" name="Google Shape;275;p39"/>
          <p:cNvPicPr preferRelativeResize="0"/>
          <p:nvPr/>
        </p:nvPicPr>
        <p:blipFill rotWithShape="1">
          <a:blip r:embed="rId8">
            <a:alphaModFix/>
          </a:blip>
          <a:srcRect b="0" l="0" r="0" t="0"/>
          <a:stretch/>
        </p:blipFill>
        <p:spPr>
          <a:xfrm>
            <a:off x="5650049" y="3610392"/>
            <a:ext cx="473869" cy="495151"/>
          </a:xfrm>
          <a:prstGeom prst="rect">
            <a:avLst/>
          </a:prstGeom>
          <a:noFill/>
          <a:ln>
            <a:noFill/>
          </a:ln>
        </p:spPr>
      </p:pic>
      <p:cxnSp>
        <p:nvCxnSpPr>
          <p:cNvPr id="276" name="Google Shape;276;p39"/>
          <p:cNvCxnSpPr/>
          <p:nvPr/>
        </p:nvCxnSpPr>
        <p:spPr>
          <a:xfrm>
            <a:off x="3829035" y="2703506"/>
            <a:ext cx="807600" cy="537000"/>
          </a:xfrm>
          <a:prstGeom prst="bentConnector3">
            <a:avLst>
              <a:gd fmla="val 1958" name="adj1"/>
            </a:avLst>
          </a:prstGeom>
          <a:noFill/>
          <a:ln cap="flat" cmpd="sng" w="57150">
            <a:solidFill>
              <a:srgbClr val="0A0A0A"/>
            </a:solidFill>
            <a:prstDash val="solid"/>
            <a:round/>
            <a:headEnd len="sm" w="sm" type="none"/>
            <a:tailEnd len="med" w="med" type="triangle"/>
          </a:ln>
        </p:spPr>
      </p:cxnSp>
      <p:sp>
        <p:nvSpPr>
          <p:cNvPr id="277" name="Google Shape;277;p39"/>
          <p:cNvSpPr txBox="1"/>
          <p:nvPr/>
        </p:nvSpPr>
        <p:spPr>
          <a:xfrm>
            <a:off x="6799766" y="3764143"/>
            <a:ext cx="172893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chemeClr val="dk1"/>
                </a:solidFill>
                <a:latin typeface="Arial"/>
                <a:ea typeface="Arial"/>
                <a:cs typeface="Arial"/>
                <a:sym typeface="Arial"/>
              </a:rPr>
              <a:t>Black-box</a:t>
            </a:r>
            <a:endParaRPr/>
          </a:p>
        </p:txBody>
      </p:sp>
      <p:cxnSp>
        <p:nvCxnSpPr>
          <p:cNvPr id="278" name="Google Shape;278;p39"/>
          <p:cNvCxnSpPr/>
          <p:nvPr/>
        </p:nvCxnSpPr>
        <p:spPr>
          <a:xfrm>
            <a:off x="7279836" y="3453177"/>
            <a:ext cx="0" cy="287550"/>
          </a:xfrm>
          <a:prstGeom prst="straightConnector1">
            <a:avLst/>
          </a:prstGeom>
          <a:noFill/>
          <a:ln cap="flat" cmpd="sng" w="28575">
            <a:solidFill>
              <a:srgbClr val="841B3E"/>
            </a:solidFill>
            <a:prstDash val="solid"/>
            <a:round/>
            <a:headEnd len="sm" w="sm" type="none"/>
            <a:tailEnd len="med" w="med" type="triangle"/>
          </a:ln>
        </p:spPr>
      </p:cxnSp>
      <p:sp>
        <p:nvSpPr>
          <p:cNvPr id="279" name="Google Shape;279;p39"/>
          <p:cNvSpPr/>
          <p:nvPr/>
        </p:nvSpPr>
        <p:spPr>
          <a:xfrm>
            <a:off x="6613124" y="1400056"/>
            <a:ext cx="2408034" cy="1194778"/>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p:txBody>
      </p:sp>
      <p:sp>
        <p:nvSpPr>
          <p:cNvPr id="280" name="Google Shape;280;p39"/>
          <p:cNvSpPr txBox="1"/>
          <p:nvPr/>
        </p:nvSpPr>
        <p:spPr>
          <a:xfrm>
            <a:off x="6592065" y="987231"/>
            <a:ext cx="24501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chemeClr val="dk1"/>
                </a:solidFill>
                <a:latin typeface="Arial"/>
                <a:ea typeface="Arial"/>
                <a:cs typeface="Arial"/>
                <a:sym typeface="Arial"/>
              </a:rPr>
              <a:t>More Expressive</a:t>
            </a:r>
            <a:endParaRPr/>
          </a:p>
        </p:txBody>
      </p:sp>
      <p:graphicFrame>
        <p:nvGraphicFramePr>
          <p:cNvPr id="281" name="Google Shape;281;p39"/>
          <p:cNvGraphicFramePr/>
          <p:nvPr/>
        </p:nvGraphicFramePr>
        <p:xfrm>
          <a:off x="581033" y="1341355"/>
          <a:ext cx="3000000" cy="3000000"/>
        </p:xfrm>
        <a:graphic>
          <a:graphicData uri="http://schemas.openxmlformats.org/drawingml/2006/table">
            <a:tbl>
              <a:tblPr bandRow="1" firstRow="1">
                <a:noFill/>
                <a:tableStyleId>{2992F950-1614-4F19-A1BA-BB6A39DBCEA6}</a:tableStyleId>
              </a:tblPr>
              <a:tblGrid>
                <a:gridCol w="702125"/>
                <a:gridCol w="561700"/>
                <a:gridCol w="587225"/>
              </a:tblGrid>
              <a:tr h="3368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280675">
                <a:tc>
                  <a:txBody>
                    <a:bodyPr/>
                    <a:lstStyle/>
                    <a:p>
                      <a:pPr indent="0" lvl="0" marL="0" marR="0" rtl="0" algn="ctr">
                        <a:lnSpc>
                          <a:spcPct val="100000"/>
                        </a:lnSpc>
                        <a:spcBef>
                          <a:spcPts val="0"/>
                        </a:spcBef>
                        <a:spcAft>
                          <a:spcPts val="0"/>
                        </a:spcAft>
                        <a:buNone/>
                      </a:pPr>
                      <a:r>
                        <a:rPr lang="en" sz="1200" u="none" cap="none" strike="noStrike">
                          <a:solidFill>
                            <a:srgbClr val="0A0A0A"/>
                          </a:solidFill>
                        </a:rPr>
                        <a:t>1.57</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rgbClr val="0A0A0A"/>
                          </a:solidFill>
                        </a:rPr>
                        <a:t>0.52</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rgbClr val="0A0A0A"/>
                          </a:solidFill>
                        </a:rPr>
                        <a:t>1.511</a:t>
                      </a:r>
                      <a:endParaRPr/>
                    </a:p>
                  </a:txBody>
                  <a:tcPr marT="45725" marB="45725" marR="91450" marL="91450">
                    <a:solidFill>
                      <a:srgbClr val="D4E8E8"/>
                    </a:solidFill>
                  </a:tcPr>
                </a:tc>
              </a:tr>
              <a:tr h="280675">
                <a:tc>
                  <a:txBody>
                    <a:bodyPr/>
                    <a:lstStyle/>
                    <a:p>
                      <a:pPr indent="0" lvl="0" marL="0" marR="0" rtl="0" algn="ctr">
                        <a:lnSpc>
                          <a:spcPct val="100000"/>
                        </a:lnSpc>
                        <a:spcBef>
                          <a:spcPts val="0"/>
                        </a:spcBef>
                        <a:spcAft>
                          <a:spcPts val="0"/>
                        </a:spcAft>
                        <a:buNone/>
                      </a:pPr>
                      <a:r>
                        <a:rPr lang="en" sz="1200" u="none" cap="none" strike="noStrike">
                          <a:solidFill>
                            <a:srgbClr val="0A0A0A"/>
                          </a:solidFill>
                        </a:rPr>
                        <a:t>4.71</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rgbClr val="0A0A0A"/>
                          </a:solidFill>
                        </a:rPr>
                        <a:t>1.04</a:t>
                      </a:r>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solidFill>
                            <a:srgbClr val="0A0A0A"/>
                          </a:solidFill>
                        </a:rPr>
                        <a:t>1.588</a:t>
                      </a:r>
                      <a:endParaRPr/>
                    </a:p>
                  </a:txBody>
                  <a:tcPr marT="45725" marB="45725" marR="91450" marL="91450">
                    <a:solidFill>
                      <a:srgbClr val="D4E8E8"/>
                    </a:solidFill>
                  </a:tcPr>
                </a:tc>
              </a:tr>
              <a:tr h="28067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282" name="Google Shape;282;p39"/>
          <p:cNvSpPr txBox="1"/>
          <p:nvPr/>
        </p:nvSpPr>
        <p:spPr>
          <a:xfrm>
            <a:off x="214745" y="148239"/>
            <a:ext cx="7481456"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dk1"/>
                </a:solidFill>
                <a:latin typeface="Aharoni"/>
                <a:ea typeface="Aharoni"/>
                <a:cs typeface="Aharoni"/>
                <a:sym typeface="Aharoni"/>
              </a:rPr>
              <a:t>Symbolic Regression – Problem Formulation</a:t>
            </a:r>
            <a:endParaRPr/>
          </a:p>
        </p:txBody>
      </p:sp>
      <p:sp>
        <p:nvSpPr>
          <p:cNvPr id="283" name="Google Shape;283;p39"/>
          <p:cNvSpPr txBox="1"/>
          <p:nvPr/>
        </p:nvSpPr>
        <p:spPr>
          <a:xfrm>
            <a:off x="6454971" y="1603759"/>
            <a:ext cx="2657522" cy="636393"/>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84" name="Google Shape;284;p39"/>
          <p:cNvSpPr txBox="1"/>
          <p:nvPr/>
        </p:nvSpPr>
        <p:spPr>
          <a:xfrm>
            <a:off x="713110" y="3948809"/>
            <a:ext cx="2874892" cy="83099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600"/>
              <a:buFont typeface="Courier New"/>
              <a:buChar char="o"/>
            </a:pPr>
            <a:r>
              <a:rPr b="1" i="0" lang="en" sz="1600" u="none" cap="none" strike="noStrike">
                <a:solidFill>
                  <a:srgbClr val="0070C0"/>
                </a:solidFill>
                <a:latin typeface="Arial"/>
                <a:ea typeface="Arial"/>
                <a:cs typeface="Arial"/>
                <a:sym typeface="Arial"/>
              </a:rPr>
              <a:t>Interpretability</a:t>
            </a:r>
            <a:endParaRPr/>
          </a:p>
          <a:p>
            <a:pPr indent="-171450" lvl="0" marL="171450" marR="0" rtl="0" algn="l">
              <a:lnSpc>
                <a:spcPct val="100000"/>
              </a:lnSpc>
              <a:spcBef>
                <a:spcPts val="0"/>
              </a:spcBef>
              <a:spcAft>
                <a:spcPts val="0"/>
              </a:spcAft>
              <a:buClr>
                <a:srgbClr val="000000"/>
              </a:buClr>
              <a:buSzPts val="1600"/>
              <a:buFont typeface="Courier New"/>
              <a:buChar char="o"/>
            </a:pPr>
            <a:r>
              <a:rPr b="1" i="0" lang="en" sz="1600" u="none" cap="none" strike="noStrike">
                <a:solidFill>
                  <a:srgbClr val="0070C0"/>
                </a:solidFill>
                <a:latin typeface="Arial"/>
                <a:ea typeface="Arial"/>
                <a:cs typeface="Arial"/>
                <a:sym typeface="Arial"/>
              </a:rPr>
              <a:t>Accuracy</a:t>
            </a:r>
            <a:endParaRPr/>
          </a:p>
          <a:p>
            <a:pPr indent="-171450" lvl="0" marL="171450" marR="0" rtl="0" algn="l">
              <a:lnSpc>
                <a:spcPct val="100000"/>
              </a:lnSpc>
              <a:spcBef>
                <a:spcPts val="0"/>
              </a:spcBef>
              <a:spcAft>
                <a:spcPts val="0"/>
              </a:spcAft>
              <a:buClr>
                <a:srgbClr val="000000"/>
              </a:buClr>
              <a:buSzPts val="1600"/>
              <a:buFont typeface="Courier New"/>
              <a:buChar char="o"/>
            </a:pPr>
            <a:r>
              <a:rPr b="1" i="0" lang="en" sz="1600" u="none" cap="none" strike="noStrike">
                <a:solidFill>
                  <a:srgbClr val="0070C0"/>
                </a:solidFill>
                <a:latin typeface="Arial"/>
                <a:ea typeface="Arial"/>
                <a:cs typeface="Arial"/>
                <a:sym typeface="Arial"/>
              </a:rPr>
              <a:t>Generalizability</a:t>
            </a:r>
            <a:endParaRPr/>
          </a:p>
        </p:txBody>
      </p:sp>
      <p:sp>
        <p:nvSpPr>
          <p:cNvPr id="285" name="Google Shape;285;p39"/>
          <p:cNvSpPr txBox="1"/>
          <p:nvPr/>
        </p:nvSpPr>
        <p:spPr>
          <a:xfrm>
            <a:off x="3133656" y="4224067"/>
            <a:ext cx="2874892" cy="83099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600"/>
              <a:buFont typeface="Courier New"/>
              <a:buChar char="o"/>
            </a:pPr>
            <a:r>
              <a:rPr b="1" i="0" lang="en" sz="1600" u="none" cap="none" strike="noStrike">
                <a:solidFill>
                  <a:srgbClr val="0070C0"/>
                </a:solidFill>
                <a:latin typeface="Arial"/>
                <a:ea typeface="Arial"/>
                <a:cs typeface="Arial"/>
                <a:sym typeface="Arial"/>
              </a:rPr>
              <a:t>Robustness to Noise</a:t>
            </a:r>
            <a:endParaRPr/>
          </a:p>
          <a:p>
            <a:pPr indent="-171450" lvl="0" marL="171450" marR="0" rtl="0" algn="l">
              <a:lnSpc>
                <a:spcPct val="100000"/>
              </a:lnSpc>
              <a:spcBef>
                <a:spcPts val="0"/>
              </a:spcBef>
              <a:spcAft>
                <a:spcPts val="0"/>
              </a:spcAft>
              <a:buClr>
                <a:srgbClr val="000000"/>
              </a:buClr>
              <a:buSzPts val="1600"/>
              <a:buFont typeface="Courier New"/>
              <a:buChar char="o"/>
            </a:pPr>
            <a:r>
              <a:rPr b="1" i="0" lang="en" sz="1600" u="none" cap="none" strike="noStrike">
                <a:solidFill>
                  <a:srgbClr val="0070C0"/>
                </a:solidFill>
                <a:latin typeface="Arial"/>
                <a:ea typeface="Arial"/>
                <a:cs typeface="Arial"/>
                <a:sym typeface="Arial"/>
              </a:rPr>
              <a:t>Out of Distribution</a:t>
            </a:r>
            <a:endParaRPr/>
          </a:p>
          <a:p>
            <a:pPr indent="-171450" lvl="0" marL="171450" marR="0" rtl="0" algn="l">
              <a:lnSpc>
                <a:spcPct val="100000"/>
              </a:lnSpc>
              <a:spcBef>
                <a:spcPts val="0"/>
              </a:spcBef>
              <a:spcAft>
                <a:spcPts val="0"/>
              </a:spcAft>
              <a:buClr>
                <a:srgbClr val="000000"/>
              </a:buClr>
              <a:buSzPts val="1600"/>
              <a:buFont typeface="Courier New"/>
              <a:buChar char="o"/>
            </a:pPr>
            <a:r>
              <a:rPr b="1" i="0" lang="en" sz="1600" u="none" cap="none" strike="noStrike">
                <a:solidFill>
                  <a:srgbClr val="0070C0"/>
                </a:solidFill>
                <a:latin typeface="Arial"/>
                <a:ea typeface="Arial"/>
                <a:cs typeface="Arial"/>
                <a:sym typeface="Arial"/>
              </a:rPr>
              <a:t>Limited Data</a:t>
            </a:r>
            <a:endParaRPr/>
          </a:p>
        </p:txBody>
      </p:sp>
      <p:grpSp>
        <p:nvGrpSpPr>
          <p:cNvPr id="286" name="Google Shape;286;p39"/>
          <p:cNvGrpSpPr/>
          <p:nvPr/>
        </p:nvGrpSpPr>
        <p:grpSpPr>
          <a:xfrm>
            <a:off x="2548751" y="4429321"/>
            <a:ext cx="602974" cy="439585"/>
            <a:chOff x="2548751" y="4429321"/>
            <a:chExt cx="602974" cy="439585"/>
          </a:xfrm>
        </p:grpSpPr>
        <p:cxnSp>
          <p:nvCxnSpPr>
            <p:cNvPr id="287" name="Google Shape;287;p39"/>
            <p:cNvCxnSpPr/>
            <p:nvPr/>
          </p:nvCxnSpPr>
          <p:spPr>
            <a:xfrm flipH="1" rot="10800000">
              <a:off x="2548751" y="4429321"/>
              <a:ext cx="602974" cy="223739"/>
            </a:xfrm>
            <a:prstGeom prst="straightConnector1">
              <a:avLst/>
            </a:prstGeom>
            <a:noFill/>
            <a:ln cap="flat" cmpd="sng" w="9525">
              <a:solidFill>
                <a:srgbClr val="841B3E"/>
              </a:solidFill>
              <a:prstDash val="solid"/>
              <a:round/>
              <a:headEnd len="sm" w="sm" type="none"/>
              <a:tailEnd len="med" w="med" type="triangle"/>
            </a:ln>
          </p:spPr>
        </p:cxnSp>
        <p:cxnSp>
          <p:nvCxnSpPr>
            <p:cNvPr id="288" name="Google Shape;288;p39"/>
            <p:cNvCxnSpPr/>
            <p:nvPr/>
          </p:nvCxnSpPr>
          <p:spPr>
            <a:xfrm>
              <a:off x="2548751" y="4653060"/>
              <a:ext cx="596348" cy="0"/>
            </a:xfrm>
            <a:prstGeom prst="straightConnector1">
              <a:avLst/>
            </a:prstGeom>
            <a:noFill/>
            <a:ln cap="flat" cmpd="sng" w="9525">
              <a:solidFill>
                <a:srgbClr val="841B3E"/>
              </a:solidFill>
              <a:prstDash val="solid"/>
              <a:round/>
              <a:headEnd len="sm" w="sm" type="none"/>
              <a:tailEnd len="med" w="med" type="triangle"/>
            </a:ln>
          </p:spPr>
        </p:cxnSp>
        <p:cxnSp>
          <p:nvCxnSpPr>
            <p:cNvPr id="289" name="Google Shape;289;p39"/>
            <p:cNvCxnSpPr/>
            <p:nvPr/>
          </p:nvCxnSpPr>
          <p:spPr>
            <a:xfrm>
              <a:off x="2548751" y="4653060"/>
              <a:ext cx="578279" cy="215846"/>
            </a:xfrm>
            <a:prstGeom prst="straightConnector1">
              <a:avLst/>
            </a:prstGeom>
            <a:noFill/>
            <a:ln cap="flat" cmpd="sng" w="9525">
              <a:solidFill>
                <a:srgbClr val="841B3E"/>
              </a:solidFill>
              <a:prstDash val="solid"/>
              <a:round/>
              <a:headEnd len="sm" w="sm" type="none"/>
              <a:tailEnd len="med" w="med" type="triangle"/>
            </a:ln>
          </p:spPr>
        </p:cxnSp>
      </p:grpSp>
      <p:sp>
        <p:nvSpPr>
          <p:cNvPr id="290" name="Google Shape;290;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heme Colors 2">
      <a:dk1>
        <a:srgbClr val="861F41"/>
      </a:dk1>
      <a:lt1>
        <a:srgbClr val="FFFFFF"/>
      </a:lt1>
      <a:dk2>
        <a:srgbClr val="75787B"/>
      </a:dk2>
      <a:lt2>
        <a:srgbClr val="DBDBDB"/>
      </a:lt2>
      <a:accent1>
        <a:srgbClr val="861F41"/>
      </a:accent1>
      <a:accent2>
        <a:srgbClr val="E87731"/>
      </a:accent2>
      <a:accent3>
        <a:srgbClr val="A5A5A5"/>
      </a:accent3>
      <a:accent4>
        <a:srgbClr val="417C79"/>
      </a:accent4>
      <a:accent5>
        <a:srgbClr val="E5E1E6"/>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